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1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7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80079895478438E-2"/>
          <c:y val="0.10607772327619899"/>
          <c:w val="0.94910619022812559"/>
          <c:h val="0.60018621969131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бюджетам бюджетной системы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1141.5</c:v>
                </c:pt>
                <c:pt idx="1">
                  <c:v>1674.1</c:v>
                </c:pt>
                <c:pt idx="2">
                  <c:v>1596.4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 бюджетам сельских поселений на выполнение передаваемых полномочий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 бюджетам сельских поселенийна осуществлении первичного воинского учета на территориях, где отсутствуют военные комиссариаты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92.5</c:v>
                </c:pt>
                <c:pt idx="1">
                  <c:v>96.1</c:v>
                </c:pt>
                <c:pt idx="2">
                  <c:v>102.2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трацсферты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1000</c:v>
                </c:pt>
                <c:pt idx="1">
                  <c:v>430.6</c:v>
                </c:pt>
                <c:pt idx="2">
                  <c:v>1461.6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729392"/>
        <c:axId val="191729784"/>
      </c:barChart>
      <c:catAx>
        <c:axId val="19172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729784"/>
        <c:crosses val="autoZero"/>
        <c:auto val="1"/>
        <c:lblAlgn val="ctr"/>
        <c:lblOffset val="100"/>
        <c:noMultiLvlLbl val="0"/>
      </c:catAx>
      <c:valAx>
        <c:axId val="191729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72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73089505407613"/>
          <c:y val="0.77435934165619591"/>
          <c:w val="0.71925533031171685"/>
          <c:h val="0.191386617213388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 i="0" baseline="0">
          <a:solidFill>
            <a:schemeClr val="tx1">
              <a:lumMod val="50000"/>
              <a:lumOff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2795.6</c:v>
                </c:pt>
                <c:pt idx="1">
                  <c:v>2908.6</c:v>
                </c:pt>
                <c:pt idx="2">
                  <c:v>2997.1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730568"/>
        <c:axId val="191730960"/>
      </c:barChart>
      <c:catAx>
        <c:axId val="19173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1730960"/>
        <c:crosses val="autoZero"/>
        <c:auto val="1"/>
        <c:lblAlgn val="ctr"/>
        <c:lblOffset val="100"/>
        <c:noMultiLvlLbl val="0"/>
      </c:catAx>
      <c:valAx>
        <c:axId val="19173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730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B0F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6552143600254352"/>
          <c:y val="3.0686616672449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3171179129621224E-2"/>
          <c:w val="0.75378886707015846"/>
          <c:h val="0.844505355901930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1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explosion val="15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4"/>
              <c:layout>
                <c:manualLayout>
                  <c:x val="5.159666764997934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ЗЕМ,НАЛОГ</c:v>
                </c:pt>
                <c:pt idx="3">
                  <c:v>ННИФЛ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1084.2</c:v>
                </c:pt>
                <c:pt idx="1">
                  <c:v>1508.4</c:v>
                </c:pt>
                <c:pt idx="2">
                  <c:v>2997.1</c:v>
                </c:pt>
                <c:pt idx="3">
                  <c:v>178.7</c:v>
                </c:pt>
                <c:pt idx="4">
                  <c:v>544.29999999999995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639451959558601"/>
          <c:y val="7.1776238023762595E-2"/>
          <c:w val="0.11605474855319753"/>
          <c:h val="0.870900678778295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758912426631322E-2"/>
          <c:y val="2.274028922793285E-2"/>
          <c:w val="0.92824108757336865"/>
          <c:h val="0.902353432504507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dLbl>
              <c:idx val="0"/>
              <c:layout>
                <c:manualLayout>
                  <c:x val="-5.9095109623754957E-2"/>
                  <c:y val="-1.199713630049229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004620586130532E-2"/>
                  <c:y val="-3.9263808738876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230843180191692E-2"/>
                  <c:y val="-6.543968123146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6796.2</c:v>
                </c:pt>
                <c:pt idx="1">
                  <c:v>7800.4</c:v>
                </c:pt>
                <c:pt idx="2">
                  <c:v>12112.4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91732136"/>
        <c:axId val="191732528"/>
        <c:axId val="0"/>
      </c:bar3DChart>
      <c:catAx>
        <c:axId val="19173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732528"/>
        <c:crosses val="autoZero"/>
        <c:auto val="1"/>
        <c:lblAlgn val="ctr"/>
        <c:lblOffset val="100"/>
        <c:noMultiLvlLbl val="0"/>
      </c:catAx>
      <c:valAx>
        <c:axId val="19173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73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explosion val="24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explosion val="26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explosion val="23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explosion val="27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1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Нацирнальная безопасность и правоохранительная деятельность</c:v>
                </c:pt>
                <c:pt idx="3">
                  <c:v>Жилищно-комунальное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Обслуживание муниц.долга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5275.4</c:v>
                </c:pt>
                <c:pt idx="1">
                  <c:v>102.2</c:v>
                </c:pt>
                <c:pt idx="2">
                  <c:v>3</c:v>
                </c:pt>
                <c:pt idx="3">
                  <c:v>543.29999999999995</c:v>
                </c:pt>
                <c:pt idx="4">
                  <c:v>5976.8</c:v>
                </c:pt>
                <c:pt idx="5">
                  <c:v>203.1</c:v>
                </c:pt>
                <c:pt idx="6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1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18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49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253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6227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2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72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9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5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8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5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4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3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4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AB527-BD07-42D7-94D3-3304697C6107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49DCC9-D553-4B6A-9495-6CAF626B1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5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06400"/>
            <a:ext cx="10972800" cy="5909733"/>
          </a:xfrm>
        </p:spPr>
        <p:txBody>
          <a:bodyPr>
            <a:normAutofit/>
          </a:bodyPr>
          <a:lstStyle/>
          <a:p>
            <a:r>
              <a:rPr lang="ru-RU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br>
              <a:rPr lang="ru-RU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ИЛЬИНСКОГО СЕЛЬСКОГО ПОСЕЛЕНИЯ ЕГОРЛЫКСКОГО РАЙОНА </a:t>
            </a:r>
            <a:r>
              <a:rPr lang="ru-RU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98666" cy="1320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ПОСЕЛЕНИЯ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составили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12112,4 </a:t>
            </a: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10498666" cy="388077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Общегосударственные вопросы – 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5275,4 </a:t>
            </a:r>
            <a:r>
              <a:rPr lang="ru-RU" alt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тыс.рублей</a:t>
            </a: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Национальная оборона – 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102,2 </a:t>
            </a:r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тыс. рублей</a:t>
            </a:r>
          </a:p>
          <a:p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Национальная безопасность и правоохранительная деятельность 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– 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3,0 </a:t>
            </a:r>
            <a:r>
              <a:rPr lang="ru-RU" altLang="ru-RU" sz="2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тыс.рублей</a:t>
            </a: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Жилищно-коммунальное хозяйство 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– 543,3 </a:t>
            </a:r>
            <a:r>
              <a:rPr lang="ru-RU" alt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тыс.рублей</a:t>
            </a: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Культура</a:t>
            </a:r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кинематография – 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5976,8 </a:t>
            </a:r>
            <a:r>
              <a:rPr lang="ru-RU" altLang="ru-RU" sz="2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тыс.рублей</a:t>
            </a: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alt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Социальная политика – </a:t>
            </a:r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203,1 </a:t>
            </a:r>
            <a:r>
              <a:rPr lang="ru-RU" altLang="ru-RU" sz="2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тыс.рублей</a:t>
            </a:r>
            <a:endParaRPr lang="ru-RU" altLang="ru-RU" sz="2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alt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Образование – 8,6 </a:t>
            </a:r>
            <a:r>
              <a:rPr lang="ru-RU" altLang="ru-RU" sz="2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тыс.рублей</a:t>
            </a:r>
            <a:endParaRPr lang="ru-RU" alt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5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285720" y="285728"/>
            <a:ext cx="2714644" cy="6357982"/>
          </a:xfrm>
          <a:prstGeom prst="verticalScroll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МУНИЦИПАЛЬНЫЕ ПРОГРАММЫ ИЛЬИНСКОГО СЕЛЬСКОГО ПОСЕЛЕНИЯ В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2022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ГОДУ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</a:t>
            </a:r>
            <a:r>
              <a:rPr kumimoji="0" lang="ru-RU" sz="28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11990,0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тыс.рублей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2852455" y="285728"/>
            <a:ext cx="8171931" cy="811748"/>
          </a:xfrm>
          <a:prstGeom prst="leftArrow">
            <a:avLst>
              <a:gd name="adj1" fmla="val 97407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Муниципальная политика –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5335,5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тыс.рублей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2733136" y="1070590"/>
            <a:ext cx="8275104" cy="1429208"/>
          </a:xfrm>
          <a:prstGeom prst="leftArrow">
            <a:avLst>
              <a:gd name="adj1" fmla="val 53951"/>
              <a:gd name="adj2" fmla="val 44076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Развитие культуры –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5976,8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тыс.рублей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2884748" y="3737478"/>
            <a:ext cx="8139638" cy="962017"/>
          </a:xfrm>
          <a:prstGeom prst="leftArrow">
            <a:avLst>
              <a:gd name="adj1" fmla="val 79597"/>
              <a:gd name="adj2" fmla="val 36421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 и создание условий для эффективного управления муниципальными </a:t>
            </a:r>
            <a:r>
              <a:rPr lang="ru-RU" sz="1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финансами–112,4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тыс.рублей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2800869" y="2499798"/>
            <a:ext cx="8139638" cy="1038246"/>
          </a:xfrm>
          <a:prstGeom prst="leftArrow">
            <a:avLst>
              <a:gd name="adj1" fmla="val 77654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Благоустройство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543,3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тыс.рублей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2733136" y="4940366"/>
            <a:ext cx="8139638" cy="1311843"/>
          </a:xfrm>
          <a:prstGeom prst="leftArrow">
            <a:avLst>
              <a:gd name="adj1" fmla="val 78398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в предупреждении и ликвидации последствий чрезвычайных ситуаций, обеспечение первичных мер пожарной безопасности на территории Ильинского сельского </a:t>
            </a:r>
            <a:r>
              <a:rPr lang="ru-RU" sz="1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поселения– 22,2 </a:t>
            </a:r>
            <a:r>
              <a:rPr lang="ru-RU" sz="1600" b="1" kern="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6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65" y="762000"/>
            <a:ext cx="861669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4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okolinfo.ru/sites/default/files/styles/adaptive/public/news/2018/budzet.jpg?itok=Is68bq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304800"/>
            <a:ext cx="10566400" cy="628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587003"/>
            <a:ext cx="1761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11470,6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5732" y="3217334"/>
            <a:ext cx="1863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12112,4 </a:t>
            </a:r>
            <a:r>
              <a:rPr lang="ru-RU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1599" y="5531766"/>
            <a:ext cx="5215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ДЕФИЦИТ –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641,8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0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406400"/>
            <a:ext cx="10667999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579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НАЛОГОВЫХ И НЕНАЛОГОВЫХ ДОХОДОВ БЮДЖЕТА ИЛЬИНСКОГО СЕЛЬСКОГО ПОСЕЛЕНИЯ ЗА </a:t>
            </a:r>
            <a:r>
              <a:rPr lang="ru-RU" b="1" i="1" dirty="0" smtClean="0">
                <a:solidFill>
                  <a:srgbClr val="0579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 smtClean="0">
                <a:solidFill>
                  <a:srgbClr val="0579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b="1" i="1" dirty="0">
              <a:solidFill>
                <a:srgbClr val="0579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536902"/>
              </p:ext>
            </p:extLst>
          </p:nvPr>
        </p:nvGraphicFramePr>
        <p:xfrm>
          <a:off x="677334" y="2472266"/>
          <a:ext cx="10701865" cy="489490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48123"/>
                <a:gridCol w="1620967"/>
                <a:gridCol w="1551248"/>
                <a:gridCol w="1481527"/>
              </a:tblGrid>
              <a:tr h="3284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 dirty="0">
                          <a:ln>
                            <a:solidFill>
                              <a:srgbClr val="0579E3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800" b="0" i="0" u="none" strike="noStrike" dirty="0">
                        <a:ln>
                          <a:solidFill>
                            <a:srgbClr val="0579E3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53" marR="9053" marT="905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1070,4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1084,2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101,3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 dirty="0">
                          <a:ln>
                            <a:solidFill>
                              <a:srgbClr val="0579E3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800" b="0" i="0" u="none" strike="noStrike" dirty="0">
                        <a:ln>
                          <a:solidFill>
                            <a:srgbClr val="0579E3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53" marR="9053" marT="905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1508,4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1508,4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 dirty="0">
                          <a:ln>
                            <a:solidFill>
                              <a:srgbClr val="0579E3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800" b="0" i="0" u="none" strike="noStrike" dirty="0">
                        <a:ln>
                          <a:solidFill>
                            <a:srgbClr val="0579E3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53" marR="9053" marT="905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178,6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178,7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 dirty="0">
                          <a:ln>
                            <a:solidFill>
                              <a:srgbClr val="0579E3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800" b="0" i="0" u="none" strike="noStrike" dirty="0">
                        <a:ln>
                          <a:solidFill>
                            <a:srgbClr val="0579E3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53" marR="9053" marT="905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2990,8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2997,1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u="none" strike="noStrike" dirty="0" smtClean="0">
                          <a:ln>
                            <a:solidFill>
                              <a:srgbClr val="0579E3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800" b="0" i="0" u="none" strike="noStrike" dirty="0">
                        <a:ln>
                          <a:solidFill>
                            <a:srgbClr val="0579E3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53" marR="9053" marT="905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579E3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  <a:r>
                        <a:rPr lang="ru-RU" sz="1800" b="1" i="0" u="none" strike="noStrike" baseline="0" dirty="0" smtClean="0">
                          <a:solidFill>
                            <a:srgbClr val="0579E3"/>
                          </a:solidFill>
                          <a:effectLst/>
                          <a:latin typeface="Times New Roman" panose="02020603050405020304" pitchFamily="18" charset="0"/>
                        </a:rPr>
                        <a:t> от оказания платных услуг (работ) и компенсации государства</a:t>
                      </a:r>
                      <a:endParaRPr lang="ru-RU" sz="1800" b="1" i="0" u="none" strike="noStrike" dirty="0" smtClean="0">
                        <a:solidFill>
                          <a:srgbClr val="0579E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38,6</a:t>
                      </a:r>
                      <a:endParaRPr lang="ru-RU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RU" dirty="0" smtClean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 smtClean="0">
                          <a:ln>
                            <a:solidFill>
                              <a:srgbClr val="0579E3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rgbClr val="0579E3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налог(по обязательствам, возникшим до 1 января 2006 год)</a:t>
                      </a:r>
                      <a:endParaRPr lang="ru-RU" sz="1800" b="0" i="0" u="none" strike="noStrike" dirty="0">
                        <a:ln>
                          <a:solidFill>
                            <a:srgbClr val="0579E3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53" marR="9053" marT="905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-2,3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800" b="0" i="0" u="none" strike="noStrike" dirty="0" smtClean="0">
                          <a:ln>
                            <a:solidFill>
                              <a:srgbClr val="0579E3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rgbClr val="0579E3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платежи</a:t>
                      </a:r>
                      <a:endParaRPr lang="ru-RU" sz="1800" b="0" i="0" u="none" strike="noStrike" dirty="0">
                        <a:ln>
                          <a:solidFill>
                            <a:srgbClr val="0579E3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53" marR="9053" marT="905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441,2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441,2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endParaRPr lang="ru-RU" sz="1800" b="0" i="0" u="none" strike="noStrike" dirty="0">
                        <a:ln>
                          <a:solidFill>
                            <a:srgbClr val="0579E3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53" marR="9053" marT="905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6293,4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6312,5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rgbClr val="0579E3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800" dirty="0">
                        <a:ln>
                          <a:solidFill>
                            <a:srgbClr val="0579E3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3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4626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579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</a:t>
            </a:r>
            <a:br>
              <a:rPr lang="ru-RU" b="1" dirty="0" smtClean="0">
                <a:solidFill>
                  <a:srgbClr val="0579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579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ПОСЕЛЕНИЯ ПО </a:t>
            </a:r>
            <a:r>
              <a:rPr lang="ru-RU" b="1" dirty="0" smtClean="0">
                <a:solidFill>
                  <a:srgbClr val="0579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ГОДАМ (2020-2022 </a:t>
            </a:r>
            <a:r>
              <a:rPr lang="ru-RU" b="1" dirty="0" err="1" smtClean="0">
                <a:solidFill>
                  <a:srgbClr val="0579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b="1" dirty="0" smtClean="0">
                <a:solidFill>
                  <a:srgbClr val="0579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0579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527266"/>
              </p:ext>
            </p:extLst>
          </p:nvPr>
        </p:nvGraphicFramePr>
        <p:xfrm>
          <a:off x="677334" y="1930400"/>
          <a:ext cx="10769070" cy="411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06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56799" cy="13208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ЗЕМЕЛЬНОГО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547754"/>
              </p:ext>
            </p:extLst>
          </p:nvPr>
        </p:nvGraphicFramePr>
        <p:xfrm>
          <a:off x="677862" y="2160588"/>
          <a:ext cx="9482137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63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482666" cy="13208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ЗА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760281"/>
              </p:ext>
            </p:extLst>
          </p:nvPr>
        </p:nvGraphicFramePr>
        <p:xfrm>
          <a:off x="677862" y="2160588"/>
          <a:ext cx="10091737" cy="413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67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6640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ИЛЬИНСКОГО СЕЛЬСКОГО ПОСЕЛЕНИЯ ПО ГОДАМ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00833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21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innerShdw blurRad="63500" dist="50800" dir="13500000">
              <a:prstClr val="black">
                <a:alpha val="0"/>
              </a:prstClr>
            </a:inn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ИЛЬИНСКОГО СЕЛЬСКОГО ПОСЕЛЕНИЯ В </a:t>
            </a:r>
            <a:r>
              <a:rPr lang="ru-RU" sz="28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8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001046"/>
              </p:ext>
            </p:extLst>
          </p:nvPr>
        </p:nvGraphicFramePr>
        <p:xfrm>
          <a:off x="677863" y="2160588"/>
          <a:ext cx="10819870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626752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</TotalTime>
  <Words>249</Words>
  <Application>Microsoft Office PowerPoint</Application>
  <PresentationFormat>Широкоэкранный</PresentationFormat>
  <Paragraphs>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Грань</vt:lpstr>
      <vt:lpstr>ИСПОЛНЕНИЕ  БЮДЖЕТА ИЛЬИНСКОГО СЕЛЬСКОГО ПОСЕЛЕНИЯ ЕГОРЛЫКСКОГО РАЙОНА  ЗА 2022 ГОД</vt:lpstr>
      <vt:lpstr>Презентация PowerPoint</vt:lpstr>
      <vt:lpstr>Презентация PowerPoint</vt:lpstr>
      <vt:lpstr>ИСПОЛНЕНИЕ НАЛОГОВЫХ И НЕНАЛОГОВЫХ ДОХОДОВ БЮДЖЕТА ИЛЬИНСКОГО СЕЛЬСКОГО ПОСЕЛЕНИЯ ЗА 2022 год </vt:lpstr>
      <vt:lpstr>ДИНАМИКА БЕЗВОЗМЕЗДНЫХ ПОСТУПЛЕНИЙ  В БЮДЖЕТ ПОСЕЛЕНИЯ ПО ГОДАМ (2020-2022 гг)</vt:lpstr>
      <vt:lpstr>ДИНАМИКА ПОСТУПЛЕНИЙ ЗЕМЕЛЬНОГО НАЛОГА</vt:lpstr>
      <vt:lpstr>СТРУКТУРА НАЛОГОВЫХ И НЕНАЛОГОВЫХ ДОХОДОВ ЗА 2022 ГОД</vt:lpstr>
      <vt:lpstr>ДИНАМИКА РАСХОДОВ БЮДЖЕТА ИЛЬИНСКОГО СЕЛЬСКОГО ПОСЕЛЕНИЯ ПО ГОДАМ</vt:lpstr>
      <vt:lpstr>СТРУКТУРА РАСХОДОВ БЮДЖЕТА ИЛЬИНСКОГО СЕЛЬСКОГО ПОСЕЛЕНИЯ В 2022 ГОДУ</vt:lpstr>
      <vt:lpstr>РАСХОДЫ БЮДЖЕТА ПОСЕЛЕНИЯ  В 2022 ГОДУ составили 12112,4 тысяч рублей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 БЮДЖЕТА ИЛЬИНСКОГО СЕЛЬСКОГО ПОСЕЛЕНИЯ ЕГОРЛЫКСКОГО РАЙОНА  ЗА 2019 ГОД</dc:title>
  <dc:creator>Admin</dc:creator>
  <cp:lastModifiedBy>IlinSpAdmin</cp:lastModifiedBy>
  <cp:revision>32</cp:revision>
  <dcterms:created xsi:type="dcterms:W3CDTF">2020-06-05T08:41:16Z</dcterms:created>
  <dcterms:modified xsi:type="dcterms:W3CDTF">2023-11-24T09:21:36Z</dcterms:modified>
</cp:coreProperties>
</file>