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66036994150410222"/>
          <c:y val="1.72200938156134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427924528301886E-2"/>
          <c:w val="1"/>
          <c:h val="0.9269616995988707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dPt>
            <c:idx val="0"/>
            <c:bubble3D val="0"/>
            <c:explosion val="19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3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explosion val="28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explosion val="54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explosion val="51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НДФЛ</c:v>
                </c:pt>
                <c:pt idx="1">
                  <c:v>ЕСХН</c:v>
                </c:pt>
                <c:pt idx="2">
                  <c:v>Зем.налог</c:v>
                </c:pt>
                <c:pt idx="3">
                  <c:v>ННИФЛ</c:v>
                </c:pt>
                <c:pt idx="4">
                  <c:v>Доходы от испол.имущества</c:v>
                </c:pt>
                <c:pt idx="5">
                  <c:v>Доходы от компенс затрат</c:v>
                </c:pt>
                <c:pt idx="6">
                  <c:v>штрафы, санкции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1165.8</c:v>
                </c:pt>
                <c:pt idx="1">
                  <c:v>2601.8000000000002</c:v>
                </c:pt>
                <c:pt idx="2">
                  <c:v>2954.2</c:v>
                </c:pt>
                <c:pt idx="3">
                  <c:v>256.10000000000002</c:v>
                </c:pt>
                <c:pt idx="4">
                  <c:v>68.5</c:v>
                </c:pt>
                <c:pt idx="5">
                  <c:v>14.5</c:v>
                </c:pt>
                <c:pt idx="6">
                  <c:v>45.7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 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5766.8</c:v>
                </c:pt>
                <c:pt idx="1">
                  <c:v>119.7</c:v>
                </c:pt>
                <c:pt idx="2">
                  <c:v>35</c:v>
                </c:pt>
                <c:pt idx="3">
                  <c:v>634.70000000000005</c:v>
                </c:pt>
                <c:pt idx="4">
                  <c:v>10</c:v>
                </c:pt>
                <c:pt idx="5">
                  <c:v>1950</c:v>
                </c:pt>
                <c:pt idx="6">
                  <c:v>179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897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712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87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8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66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33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41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88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30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470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084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86A1FF1-2905-4644-A65C-8E8EE50ECBCC}" type="datetimeFigureOut">
              <a:rPr lang="ru-RU" smtClean="0"/>
              <a:t>08.07.2024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853834C-0590-4364-9805-723BB2D4DC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6327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_________Microsoft_Word1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ИЛЬИНСКОГО СЕЛЬСКОГО ПОСЕЛЕНИЯ ЕГОРЛЫКСКОГО РАЙОНА ЗА 2023 ГОД</a:t>
            </a:r>
            <a:endParaRPr lang="ru-RU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6210795"/>
            <a:ext cx="10470078" cy="368134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Ильинского сельского поселения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5676" y="3881735"/>
            <a:ext cx="1129343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b="1" i="1" dirty="0" smtClean="0">
              <a:effectLst>
                <a:outerShdw blurRad="50800" dist="50800" dir="5400000" algn="ctr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dirty="0" smtClean="0">
              <a:effectLst>
                <a:outerShdw blurRad="50800" dist="50800" dir="5400000" algn="ctr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Разработчиком презентации «Бюджет для граждан»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отчета исполнения бюджета Ильинского сельского поселения Егорлыкского района за 2023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сектор экономики и финансов Администрации Ильинского сельского поселения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Принят бюджет Свердловской области на 2021 год: Экономика: Облгазе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3" y="731519"/>
            <a:ext cx="3795127" cy="24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23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present5.com/presentation/fc518640021f70fdfe1e0ca7ccfd8816/image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75" y="748463"/>
            <a:ext cx="10830296" cy="5496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34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altLang="ru-RU" sz="2800" b="1" cap="none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</a:rPr>
              <a:t>ФОРМИРОВАНИЕ И ИСПОЛНЕНИЕ БЮДЖЕТА ИЛЬИНСКОГО СЕЛЬСКОГО ПОСЕЛЕНИЯ </a:t>
            </a:r>
            <a:r>
              <a:rPr lang="ru-RU" altLang="ru-RU" sz="2800" b="1" cap="none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</a:rPr>
              <a:t>ЕГОРЛЫКСКОГО РАЙОНА 2023 ГОДА</a:t>
            </a:r>
            <a:endParaRPr lang="ru-RU" altLang="ru-RU" sz="2800" b="1" cap="none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854927"/>
            <a:ext cx="12089081" cy="42420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7200" algn="just">
              <a:lnSpc>
                <a:spcPct val="97000"/>
              </a:lnSpc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показателей бюджета Ильинского сельского поселения осуществлялось на основе прогноза социально-экономического развития Ильинского сельского поселения на 2024-2026 годы, утвержденного распоряжением Администрации Ильинского сельского поселения от 30.10.2023 № 68, основных направлений бюджетной и налоговой политики  Ильинского сельского поселения на 2024-2026 годы,  с учетом основных приоритетов, обозначенных Президентом и Правительством Российской Федерации, ключевых задач, поставленных Губернатором Ростовской области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97000"/>
              </a:lnSpc>
            </a:pP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 осуществлялось на основе решения Собрания депутатов от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25.12.2023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 бюджете Ильинского сельского поселения Егорлыкского района на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годов» с учетом изменений и дополнений, а также в соответствии нормативными правовыми актами органов местного самоуправления, регламентирующими бюджетный процесс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lnSpc>
                <a:spcPct val="97000"/>
              </a:lnSpc>
            </a:pP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Ильинского сельского поселения Егорлыкского района за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составило по доходам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9484,5 </a:t>
            </a:r>
            <a:r>
              <a:rPr lang="ru-RU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 расходам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8729,9 </a:t>
            </a:r>
            <a:r>
              <a:rPr lang="ru-RU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По результатам исполнения бюджета Ильинского сельского поселения Егорлыкского района сложился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сумме </a:t>
            </a:r>
            <a:r>
              <a:rPr lang="ru-RU" sz="2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754,6 </a:t>
            </a:r>
            <a:r>
              <a:rPr lang="ru-RU" sz="20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sz="2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indent="457200" algn="just">
              <a:lnSpc>
                <a:spcPct val="97000"/>
              </a:lnSpc>
              <a:spcAft>
                <a:spcPts val="0"/>
              </a:spcAft>
            </a:pPr>
            <a:endParaRPr lang="ru-RU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51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070" y="0"/>
            <a:ext cx="102818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65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7124" y="101296"/>
            <a:ext cx="9784080" cy="15087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бюджета Ильинского сельского поселения Егорлыкского района за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год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841210"/>
              </p:ext>
            </p:extLst>
          </p:nvPr>
        </p:nvGraphicFramePr>
        <p:xfrm>
          <a:off x="0" y="1038556"/>
          <a:ext cx="10824752" cy="616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Документ" r:id="rId4" imgW="6112086" imgH="3473522" progId="Word.Document.12">
                  <p:embed/>
                </p:oleObj>
              </mc:Choice>
              <mc:Fallback>
                <p:oleObj name="Документ" r:id="rId4" imgW="6112086" imgH="34735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1038556"/>
                        <a:ext cx="10824752" cy="6164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41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налоговых </a:t>
            </a: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неналоговых доходов </a:t>
            </a:r>
            <a:b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составил </a:t>
            </a: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7106,6 </a:t>
            </a:r>
            <a:r>
              <a:rPr lang="ru-RU" sz="2800" kern="10" dirty="0" err="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endParaRPr lang="ru-RU" sz="28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45806"/>
              </p:ext>
            </p:extLst>
          </p:nvPr>
        </p:nvGraphicFramePr>
        <p:xfrm>
          <a:off x="1203325" y="2011363"/>
          <a:ext cx="9783763" cy="4425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29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758" y="284176"/>
            <a:ext cx="11542816" cy="1508760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>
                <a:solidFill>
                  <a:srgbClr val="000092"/>
                </a:solidFill>
                <a:latin typeface="Times New Roman" panose="02020603050405020304" pitchFamily="18" charset="0"/>
              </a:rPr>
              <a:t>РАСХОДЫ БЮДЖЕТА ПОСЕЛЕНИЯ В </a:t>
            </a:r>
            <a:r>
              <a:rPr lang="ru-RU" altLang="ru-RU" b="1" dirty="0" smtClean="0">
                <a:solidFill>
                  <a:srgbClr val="000092"/>
                </a:solidFill>
                <a:latin typeface="Times New Roman" panose="02020603050405020304" pitchFamily="18" charset="0"/>
              </a:rPr>
              <a:t>2023 </a:t>
            </a:r>
            <a:r>
              <a:rPr lang="ru-RU" altLang="ru-RU" b="1" dirty="0">
                <a:solidFill>
                  <a:srgbClr val="000092"/>
                </a:solidFill>
                <a:latin typeface="Times New Roman" panose="02020603050405020304" pitchFamily="18" charset="0"/>
              </a:rPr>
              <a:t>ГОДУ составили </a:t>
            </a:r>
            <a:r>
              <a:rPr lang="ru-RU" altLang="ru-RU" b="1" dirty="0" smtClean="0">
                <a:solidFill>
                  <a:srgbClr val="000092"/>
                </a:solidFill>
                <a:latin typeface="Times New Roman" panose="02020603050405020304" pitchFamily="18" charset="0"/>
              </a:rPr>
              <a:t>8729,9 </a:t>
            </a:r>
            <a:r>
              <a:rPr lang="ru-RU" altLang="ru-RU" sz="3200" b="1" dirty="0" err="1">
                <a:solidFill>
                  <a:srgbClr val="000092"/>
                </a:solidFill>
                <a:latin typeface="Times New Roman" panose="02020603050405020304" pitchFamily="18" charset="0"/>
              </a:rPr>
              <a:t>тыс.рублей</a:t>
            </a:r>
            <a:endParaRPr lang="ru-RU" sz="3200" dirty="0"/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301625" y="1911927"/>
            <a:ext cx="11549949" cy="4572000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Общегосударственные вопросы – 5766,8 </a:t>
            </a:r>
            <a:r>
              <a:rPr lang="ru-RU" alt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тыс.рублей</a:t>
            </a:r>
            <a:endParaRPr lang="ru-RU" altLang="ru-RU" sz="2800" b="1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Национальная оборона – 119,7 тыс. рублей</a:t>
            </a:r>
          </a:p>
          <a:p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Национальная безопасность и правоохранительная деятельность – 35,0 </a:t>
            </a:r>
            <a:r>
              <a:rPr lang="ru-RU" alt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тыс.рублей</a:t>
            </a:r>
            <a:endParaRPr lang="ru-RU" altLang="ru-RU" sz="2800" b="1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Жилищно-коммунальное хозяйство – 634,7 </a:t>
            </a:r>
            <a:r>
              <a:rPr lang="ru-RU" alt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тыс.рублей</a:t>
            </a:r>
            <a:endParaRPr lang="ru-RU" altLang="ru-RU" sz="2800" b="1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Образование – 10,0 </a:t>
            </a:r>
            <a:r>
              <a:rPr lang="ru-RU" alt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тыс.рублей</a:t>
            </a:r>
            <a:endParaRPr lang="ru-RU" altLang="ru-RU" sz="2800" b="1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Культура, кинематография – 1950,0 </a:t>
            </a:r>
            <a:r>
              <a:rPr lang="ru-RU" alt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тыс.рублей</a:t>
            </a:r>
            <a:endParaRPr lang="ru-RU" altLang="ru-RU" sz="2800" b="1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ru-RU" alt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</a:rPr>
              <a:t>Социальная политика – 213,7 </a:t>
            </a:r>
            <a:r>
              <a:rPr lang="ru-RU" altLang="ru-RU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</a:rPr>
              <a:t>тыс.рублей</a:t>
            </a:r>
            <a:endParaRPr lang="ru-RU" altLang="ru-RU" sz="2800" b="1" dirty="0" smtClean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ru-RU" altLang="ru-RU" sz="2800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80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i="1" dirty="0">
                <a:effectLst>
                  <a:outerShdw blurRad="50800" dist="50800" dir="5400000" algn="ctr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ИЛЬИНСКОГО СЕЛЬСКОГО ПОСЕЛЕНИЯ </a:t>
            </a:r>
            <a:r>
              <a:rPr lang="ru-RU" sz="3200" b="1" i="1" dirty="0" smtClean="0">
                <a:effectLst>
                  <a:outerShdw blurRad="50800" dist="50800" dir="5400000" algn="ctr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i="1" dirty="0" smtClean="0">
                <a:effectLst>
                  <a:outerShdw blurRad="50800" dist="50800" dir="5400000" algn="ctr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i="1" dirty="0" smtClean="0">
                <a:effectLst>
                  <a:outerShdw blurRad="50800" dist="50800" dir="5400000" algn="ctr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2023 </a:t>
            </a:r>
            <a:r>
              <a:rPr lang="ru-RU" sz="3200" b="1" i="1" dirty="0">
                <a:effectLst>
                  <a:outerShdw blurRad="50800" dist="50800" dir="5400000" algn="ctr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2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2932590"/>
              </p:ext>
            </p:extLst>
          </p:nvPr>
        </p:nvGraphicFramePr>
        <p:xfrm>
          <a:off x="688769" y="2011363"/>
          <a:ext cx="10298319" cy="420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3601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756" y="284176"/>
            <a:ext cx="11661569" cy="220964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(профицит) </a:t>
            </a:r>
            <a:b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Ильинского сельского поселения</a:t>
            </a:r>
            <a:endParaRPr lang="ru-RU" b="1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5635" y="3105835"/>
            <a:ext cx="113528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Бюджет Ильинского сельского поселения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2023 год исполнен </a:t>
            </a:r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 профицитом в сумме </a:t>
            </a:r>
            <a:r>
              <a:rPr lang="ru-RU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754,5 тысяч </a:t>
            </a:r>
            <a:r>
              <a:rPr lang="ru-RU" sz="28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рублей. </a:t>
            </a:r>
            <a:endParaRPr lang="ru-RU" sz="28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2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лосы">
  <a:themeElements>
    <a:clrScheme name="Полосы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Полосы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Полосы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359</TotalTime>
  <Words>300</Words>
  <Application>Microsoft Office PowerPoint</Application>
  <PresentationFormat>Широкоэкранный</PresentationFormat>
  <Paragraphs>23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Corbel</vt:lpstr>
      <vt:lpstr>Times New Roman</vt:lpstr>
      <vt:lpstr>Wingdings</vt:lpstr>
      <vt:lpstr>Полосы</vt:lpstr>
      <vt:lpstr>Документ</vt:lpstr>
      <vt:lpstr>ИСПОЛНЕНИЕ БЮДЖЕТА ИЛЬИНСКОГО СЕЛЬСКОГО ПОСЕЛЕНИЯ ЕГОРЛЫКСКОГО РАЙОНА ЗА 2023 ГОД</vt:lpstr>
      <vt:lpstr>Презентация PowerPoint</vt:lpstr>
      <vt:lpstr>ФОРМИРОВАНИЕ И ИСПОЛНЕНИЕ БЮДЖЕТА ИЛЬИНСКОГО СЕЛЬСКОГО ПОСЕЛЕНИЯ ЕГОРЛЫКСКОГО РАЙОНА 2023 ГОДА</vt:lpstr>
      <vt:lpstr>Презентация PowerPoint</vt:lpstr>
      <vt:lpstr>Основные показатели бюджета Ильинского сельского поселения Егорлыкского района за 2023 год </vt:lpstr>
      <vt:lpstr>Объем налоговых и неналоговых доходов  в 2023 году составил 7106,6 тыс.рублей</vt:lpstr>
      <vt:lpstr>РАСХОДЫ БЮДЖЕТА ПОСЕЛЕНИЯ В 2023 ГОДУ составили 8729,9 тыс.рублей</vt:lpstr>
      <vt:lpstr>СТРУКТУРА РАСХОДОВ БЮДЖЕТА ИЛЬИНСКОГО СЕЛЬСКОГО ПОСЕЛЕНИЯ  В 2023 ГОДУ</vt:lpstr>
      <vt:lpstr>Дефицит (профицит)  бюджета Ильинского сельского поселения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ИЛЬИНСКОГО СЕЛЬСКОГО ПОСЕЛЕНИЯ ЕГОРЛЫКСКОГО РАЙОНА ЗА 2020 ГОД</dc:title>
  <dc:creator>Admin</dc:creator>
  <cp:lastModifiedBy>IlinSpAdmin</cp:lastModifiedBy>
  <cp:revision>25</cp:revision>
  <dcterms:created xsi:type="dcterms:W3CDTF">2021-06-04T13:29:51Z</dcterms:created>
  <dcterms:modified xsi:type="dcterms:W3CDTF">2024-07-08T12:39:38Z</dcterms:modified>
</cp:coreProperties>
</file>