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dLbl>
              <c:idx val="0"/>
              <c:layout>
                <c:manualLayout>
                  <c:x val="0.10185185185185186"/>
                  <c:y val="-1.6836195965366937E-2"/>
                </c:manualLayout>
              </c:layout>
              <c:showVal val="1"/>
            </c:dLbl>
            <c:dLbl>
              <c:idx val="1"/>
              <c:layout>
                <c:manualLayout>
                  <c:x val="0.10339506172839512"/>
                  <c:y val="-0.11224130643577958"/>
                </c:manualLayout>
              </c:layout>
              <c:showVal val="1"/>
            </c:dLbl>
            <c:dLbl>
              <c:idx val="2"/>
              <c:layout>
                <c:manualLayout>
                  <c:x val="9.7222222222222265E-2"/>
                  <c:y val="-1.9642228626261426E-2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5914.4</c:v>
                </c:pt>
                <c:pt idx="1">
                  <c:v>5901.3</c:v>
                </c:pt>
                <c:pt idx="2">
                  <c:v>5990.7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9.2592592592592761E-3"/>
                  <c:y val="-0.15713782901009141"/>
                </c:manualLayout>
              </c:layout>
              <c:showVal val="1"/>
            </c:dLbl>
            <c:dLbl>
              <c:idx val="1"/>
              <c:layout>
                <c:manualLayout>
                  <c:x val="1.0802469135802481E-2"/>
                  <c:y val="-0.15713782901009135"/>
                </c:manualLayout>
              </c:layout>
              <c:showVal val="1"/>
            </c:dLbl>
            <c:dLbl>
              <c:idx val="2"/>
              <c:layout>
                <c:manualLayout>
                  <c:x val="1.234567901234569E-2"/>
                  <c:y val="-0.14871973102740807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69.5</c:v>
                </c:pt>
                <c:pt idx="1">
                  <c:v>69.5</c:v>
                </c:pt>
                <c:pt idx="2">
                  <c:v>69.5</c:v>
                </c:pt>
              </c:numCache>
            </c:numRef>
          </c:val>
        </c:ser>
        <c:shape val="cylinder"/>
        <c:axId val="111824256"/>
        <c:axId val="111830144"/>
        <c:axId val="0"/>
      </c:bar3DChart>
      <c:catAx>
        <c:axId val="111824256"/>
        <c:scaling>
          <c:orientation val="minMax"/>
        </c:scaling>
        <c:axPos val="b"/>
        <c:numFmt formatCode="General" sourceLinked="1"/>
        <c:tickLblPos val="nextTo"/>
        <c:crossAx val="111830144"/>
        <c:crosses val="autoZero"/>
        <c:auto val="1"/>
        <c:lblAlgn val="ctr"/>
        <c:lblOffset val="100"/>
      </c:catAx>
      <c:valAx>
        <c:axId val="111830144"/>
        <c:scaling>
          <c:orientation val="minMax"/>
        </c:scaling>
        <c:axPos val="l"/>
        <c:majorGridlines/>
        <c:numFmt formatCode="General" sourceLinked="1"/>
        <c:tickLblPos val="nextTo"/>
        <c:crossAx val="111824256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8.8888266748789219E-2"/>
                  <c:y val="-6.1302252930199447E-3"/>
                </c:manualLayout>
              </c:layout>
              <c:showVal val="1"/>
            </c:dLbl>
            <c:dLbl>
              <c:idx val="1"/>
              <c:layout>
                <c:manualLayout>
                  <c:x val="7.3015361972219694E-2"/>
                  <c:y val="-2.145578852556982E-2"/>
                </c:manualLayout>
              </c:layout>
              <c:showVal val="1"/>
            </c:dLbl>
            <c:dLbl>
              <c:idx val="2"/>
              <c:layout>
                <c:manualLayout>
                  <c:x val="8.4126395315818434E-2"/>
                  <c:y val="9.1953379395299274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5542.5</c:v>
                </c:pt>
                <c:pt idx="1">
                  <c:v>5511.4</c:v>
                </c:pt>
                <c:pt idx="2">
                  <c:v>5584.7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5.714245719565017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8253490539248826E-2"/>
                  <c:y val="9.1953379395299274E-3"/>
                </c:manualLayout>
              </c:layout>
              <c:showVal val="1"/>
            </c:dLbl>
            <c:dLbl>
              <c:idx val="2"/>
              <c:layout>
                <c:manualLayout>
                  <c:x val="6.5078909583934919E-2"/>
                  <c:y val="-1.5325563232549862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371.9</c:v>
                </c:pt>
                <c:pt idx="1">
                  <c:v>389.9</c:v>
                </c:pt>
                <c:pt idx="2">
                  <c:v>406</c:v>
                </c:pt>
              </c:numCache>
            </c:numRef>
          </c:val>
        </c:ser>
        <c:shape val="cone"/>
        <c:axId val="110229376"/>
        <c:axId val="110230912"/>
        <c:axId val="0"/>
      </c:bar3DChart>
      <c:catAx>
        <c:axId val="110229376"/>
        <c:scaling>
          <c:orientation val="minMax"/>
        </c:scaling>
        <c:axPos val="b"/>
        <c:tickLblPos val="nextTo"/>
        <c:crossAx val="110230912"/>
        <c:crosses val="autoZero"/>
        <c:auto val="1"/>
        <c:lblAlgn val="ctr"/>
        <c:lblOffset val="100"/>
      </c:catAx>
      <c:valAx>
        <c:axId val="110230912"/>
        <c:scaling>
          <c:orientation val="minMax"/>
        </c:scaling>
        <c:axPos val="l"/>
        <c:majorGridlines/>
        <c:numFmt formatCode="General" sourceLinked="1"/>
        <c:tickLblPos val="nextTo"/>
        <c:crossAx val="11022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13317342110869"/>
          <c:y val="0.24328088692292629"/>
          <c:w val="0.29858121227997925"/>
          <c:h val="0.32646635471703961"/>
        </c:manualLayout>
      </c:layout>
    </c:legend>
    <c:plotVisOnly val="1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4673.8</c:v>
                </c:pt>
                <c:pt idx="1">
                  <c:v>4032.6</c:v>
                </c:pt>
                <c:pt idx="2">
                  <c:v>4144.5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69.3</c:v>
                </c:pt>
                <c:pt idx="1">
                  <c:v>69.3</c:v>
                </c:pt>
                <c:pt idx="2">
                  <c:v>69.3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2019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55</c:v>
                </c:pt>
                <c:pt idx="1">
                  <c:v>55</c:v>
                </c:pt>
                <c:pt idx="2">
                  <c:v>55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2019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426.1</c:v>
                </c:pt>
                <c:pt idx="1">
                  <c:v>442.7</c:v>
                </c:pt>
                <c:pt idx="2">
                  <c:v>459.7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2019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10</c:v>
                </c:pt>
                <c:pt idx="1">
                  <c:v>5.4</c:v>
                </c:pt>
                <c:pt idx="2">
                  <c:v>5.4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dLbls>
            <c:dLblPos val="inEnd"/>
            <c:showLegendKey val="1"/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2019 ГОД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1100</c:v>
                </c:pt>
                <c:pt idx="1">
                  <c:v>1406.2</c:v>
                </c:pt>
                <c:pt idx="2">
                  <c:v>1406.2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dLblPos val="inBase"/>
            <c:showLegendKey val="1"/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2019 ГОД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170</c:v>
                </c:pt>
                <c:pt idx="1">
                  <c:v>170</c:v>
                </c:pt>
                <c:pt idx="2">
                  <c:v>210</c:v>
                </c:pt>
              </c:numCache>
            </c:numRef>
          </c:val>
        </c:ser>
        <c:overlap val="100"/>
        <c:axId val="132672896"/>
        <c:axId val="133088384"/>
      </c:barChart>
      <c:catAx>
        <c:axId val="132672896"/>
        <c:scaling>
          <c:orientation val="minMax"/>
        </c:scaling>
        <c:axPos val="b"/>
        <c:tickLblPos val="nextTo"/>
        <c:crossAx val="133088384"/>
        <c:crosses val="autoZero"/>
        <c:auto val="1"/>
        <c:lblAlgn val="ctr"/>
        <c:lblOffset val="100"/>
      </c:catAx>
      <c:valAx>
        <c:axId val="133088384"/>
        <c:scaling>
          <c:orientation val="minMax"/>
        </c:scaling>
        <c:axPos val="l"/>
        <c:majorGridlines/>
        <c:numFmt formatCode="0.0" sourceLinked="1"/>
        <c:tickLblPos val="nextTo"/>
        <c:crossAx val="132672896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БЮДЖЕТА ИЛЬИНСКОГО СЕЛЬСКОГО ПОСЕЛЕНИЯ ЕГОРЛЫКСКОГО РАЙОНА НА 2017 ГОД И НА ПЛАНОВЫЙ ПЕРИОД 2018 И 2019 ГОДОВ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МУНИЦИПАЛЬНЫЕ ПРОГРАММЫ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НА 2017 – 2019 ГОДЫ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523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71924"/>
                <a:gridCol w="1357322"/>
                <a:gridCol w="1143008"/>
                <a:gridCol w="17573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</a:rPr>
                        <a:t>Муниципальная программа Ильинского сельского поселения "Социальная поддержка граждан"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170,0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170,0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210,0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</a:rPr>
                        <a:t>Муниципальная программа Ильинского сельского поселения "Благоустройство"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422,1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438,7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455,7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</a:rPr>
                        <a:t>Муниципальная программа Ильинского сельского поселения «Обеспечение качественными </a:t>
                      </a:r>
                      <a:r>
                        <a:rPr lang="ru-RU" sz="1200" b="1" i="0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</a:rPr>
                        <a:t>жилищно</a:t>
                      </a:r>
                      <a:r>
                        <a:rPr lang="ru-RU" sz="1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</a:rPr>
                        <a:t>- коммунальными услугами населения Ильинского сельского поселения»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</a:rPr>
                        <a:t>Муниципальная программа Ильинского сельского поселения «Обеспечение противодействия преступности»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5,5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5,5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5,5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</a:rPr>
                        <a:t>Муниципальная программа Ильинского сельского поселения «Защита населения и территории от чрезвычайных ситуаций, обеспечение пожарной безопасности»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55,0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55,0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55,0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</a:rPr>
                        <a:t>Муниципальная программа Ильинского сельского поселения "Развитие культуры"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1100,0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1406,2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1406,2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</a:rPr>
                        <a:t>Муниципальная программа Ильинского сельского поселения "Муниципальная политика"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28,0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23,4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23,4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ИТОГО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1755,6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2101,8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2158,8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УВАЖАЕМЫЕ ЖИТЕЛИ!</a:t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Представляю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вашему вниманию проект бюджета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Ильинского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сельского поселения Егорлыкского района за 2017 год и на плановый период 2018 и 2019 годов в рамках проекта «Бюджет для граждан».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Бюджет для граждан» предназначен, прежде всего, для жителей, не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обладающих специальными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знаниями в сфере бюджетного законодательства. Информация, представленная в данной презентации, знакомит жителей с основными характеристиками планирования бюджета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Ильинского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сельского поселения на 2017 год и на плановый период 2018 и 2019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годов.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Ильинского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сельского поселения.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Особенности формирования и основные характеристики проекта бюджета поселения на 2017 – 2019 годы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4038600" cy="4525963"/>
          </a:xfr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Налоговые доходы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2017 г – 5542,5 т.руб.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2018 г – 5511,4 т.руб.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2019 г – 5584,7 т.руб.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72006"/>
          </a:xfr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Неналоговые доходы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2017 г – 371,9 т.руб.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2018 г –389,9 т.руб.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2019 г – 406,0 т.руб.</a:t>
            </a:r>
          </a:p>
          <a:p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СТРУКТУРА ДОХОДОВ ПОСЕЛЕНИЯ </a:t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НА 2017 – 2019 ГОДЫ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Объем прогнозируемого поступления доходов в бюджет поселения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3112"/>
          <a:ext cx="8229600" cy="407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1928826"/>
                <a:gridCol w="1785950"/>
                <a:gridCol w="1757346"/>
              </a:tblGrid>
              <a:tr h="5357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</a:tr>
              <a:tr h="4643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340,3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361,1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382,4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1 295,3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1 295,2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1 347,0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3 902,7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3 850,7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3 850,7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25" marB="0"/>
                </a:tc>
              </a:tr>
              <a:tr h="53578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349,5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366,3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382,0</a:t>
                      </a:r>
                    </a:p>
                  </a:txBody>
                  <a:tcPr marL="9525" marR="9525" marT="9525" marB="0"/>
                </a:tc>
              </a:tr>
              <a:tr h="3705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22,4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23,6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24,0</a:t>
                      </a:r>
                    </a:p>
                  </a:txBody>
                  <a:tcPr marL="9525" marR="9525" marT="9525" marB="0"/>
                </a:tc>
              </a:tr>
              <a:tr h="53578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ctr"/>
                </a:tc>
              </a:tr>
              <a:tr h="53578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5983,9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5970,8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6060,2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716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СТРУКТУРА СОБСТВЕННЫХ ДОХОДОВ ПОСЕЛЕНИЯ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643866" cy="34956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2000240"/>
          <a:ext cx="800105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РАСХОДОВ 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 ПОСЕЛЕНИЯ 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– 2019 ГОДЫ</a:t>
            </a:r>
            <a:endParaRPr lang="ru-RU" sz="36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00"/>
          <a:ext cx="8229600" cy="457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822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</a:t>
                      </a:r>
                      <a:endParaRPr lang="ru-RU" dirty="0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4 673,8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4 032,6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4 144,5</a:t>
                      </a:r>
                    </a:p>
                  </a:txBody>
                  <a:tcPr marL="9525" marR="9525" marT="9525" marB="0"/>
                </a:tc>
              </a:tr>
              <a:tr h="4822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69,3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69,3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69,3</a:t>
                      </a:r>
                    </a:p>
                  </a:txBody>
                  <a:tcPr marL="9525" marR="9525" marT="9525" marB="0"/>
                </a:tc>
              </a:tr>
              <a:tr h="4822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55,0</a:t>
                      </a:r>
                    </a:p>
                  </a:txBody>
                  <a:tcPr marL="9525" marR="9525" marT="9525" marB="0"/>
                </a:tc>
              </a:tr>
              <a:tr h="4822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426,1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442,7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459,7</a:t>
                      </a:r>
                    </a:p>
                  </a:txBody>
                  <a:tcPr marL="9525" marR="9525" marT="9525" marB="0"/>
                </a:tc>
              </a:tr>
              <a:tr h="4822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Образование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/>
                </a:tc>
              </a:tr>
              <a:tr h="4822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1 100,0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1 406,2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1 406,2</a:t>
                      </a:r>
                    </a:p>
                  </a:txBody>
                  <a:tcPr marL="9525" marR="9525" marT="9525" marB="0"/>
                </a:tc>
              </a:tr>
              <a:tr h="4822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170,0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170,0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210,0</a:t>
                      </a:r>
                    </a:p>
                  </a:txBody>
                  <a:tcPr marL="9525" marR="9525" marT="9525" marB="0"/>
                </a:tc>
              </a:tr>
              <a:tr h="482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6 504,2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6 181,2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6 350,1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</a:rPr>
              <a:t>СТРУКТУРА РАСХОДОВ ПОСЕЛЕНИЯ 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Прогнозируемый дефицит бюджета поселения 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на 2017 – 2019 годы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357430"/>
          <a:ext cx="8229600" cy="221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07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2017 год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2018 год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2019 год</a:t>
                      </a:r>
                      <a:endParaRPr lang="ru-RU" sz="2400" b="1" dirty="0"/>
                    </a:p>
                  </a:txBody>
                  <a:tcPr/>
                </a:tc>
              </a:tr>
              <a:tr h="1107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-520,3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тыс.рублей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-210,4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тыс.рублей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-289,9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тыс.рублей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368</Words>
  <PresentationFormat>Экран (4:3)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БЮДЖЕТА ИЛЬИНСКОГО СЕЛЬСКОГО ПОСЕЛЕНИЯ ЕГОРЛЫКСКОГО РАЙОНА НА 2017 ГОД И НА ПЛАНОВЫЙ ПЕРИОД 2018 И 2019 ГОДОВ</vt:lpstr>
      <vt:lpstr>УВАЖАЕМЫЕ ЖИТЕЛИ!  Представляю вашему вниманию проект бюджета Ильинского сельского поселения Егорлыкского района за 2017 год и на плановый период 2018 и 2019 годов в рамках проекта «Бюджет для граждан».  «Бюджет для граждан» предназначен, прежде всего, для жителей,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планирования бюджета Ильинского сельского поселения на 2017 год и на плановый период 2018 и 2019 годов.       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Ильинского сельского поселения.     </vt:lpstr>
      <vt:lpstr>Особенности формирования и основные характеристики проекта бюджета поселения на 2017 – 2019 годы</vt:lpstr>
      <vt:lpstr>СТРУКТУРА ДОХОДОВ ПОСЕЛЕНИЯ  НА 2017 – 2019 ГОДЫ</vt:lpstr>
      <vt:lpstr>Объем прогнозируемого поступления доходов в бюджет поселения</vt:lpstr>
      <vt:lpstr>СТРУКТУРА СОБСТВЕННЫХ ДОХОДОВ ПОСЕЛЕНИЯ  </vt:lpstr>
      <vt:lpstr>ПРОЕКТ РАСХОДОВ БЮДЖЕТА ПОСЕЛЕНИЯ  НА 2017 – 2019 ГОДЫ</vt:lpstr>
      <vt:lpstr>СТРУКТУРА РАСХОДОВ ПОСЕЛЕНИЯ </vt:lpstr>
      <vt:lpstr>Прогнозируемый дефицит бюджета поселения  на 2017 – 2019 годы</vt:lpstr>
      <vt:lpstr>МУНИЦИПАЛЬНЫЕ ПРОГРАММЫ  НА 2017 – 2019 ГОДЫ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ИЛЬИНСКОГО СЕЛЬСКОГО ПОСЕЛЕНИЯ ЕГОРЛЫКСКОГО РАЙОНА НА 2017 ГОД И НА ПЛАНОВЫЙ ПЕРИОД 2018 И 2019 ГОДОВ</dc:title>
  <dc:creator>Admin</dc:creator>
  <cp:lastModifiedBy>Admin</cp:lastModifiedBy>
  <cp:revision>20</cp:revision>
  <dcterms:created xsi:type="dcterms:W3CDTF">2017-01-24T12:11:29Z</dcterms:created>
  <dcterms:modified xsi:type="dcterms:W3CDTF">2017-01-24T15:27:20Z</dcterms:modified>
</cp:coreProperties>
</file>