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5A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тысяч рублей</a:t>
            </a:r>
            <a:endParaRPr lang="ru-RU" dirty="0"/>
          </a:p>
        </c:rich>
      </c:tx>
      <c:layout>
        <c:manualLayout>
          <c:xMode val="edge"/>
          <c:yMode val="edge"/>
          <c:x val="0.36124611159716147"/>
          <c:y val="1.9642228626261415E-2"/>
        </c:manualLayout>
      </c:layout>
      <c:overlay val="0"/>
      <c:spPr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 и неналоговые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6209.5</c:v>
                </c:pt>
                <c:pt idx="1">
                  <c:v>6396.6</c:v>
                </c:pt>
                <c:pt idx="2">
                  <c:v>6462.3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58-4990-8295-09957B7CEDAD}"/>
            </c:ext>
          </c:extLst>
        </c:ser>
        <c:ser>
          <c:idx val="1"/>
          <c:order val="1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58-4990-8295-09957B7CEDAD}"/>
            </c:ext>
          </c:extLst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Лист1!$C$2:$C$4</c:f>
              <c:numCache>
                <c:formatCode>0.0</c:formatCode>
                <c:ptCount val="3"/>
                <c:pt idx="0">
                  <c:v>2395.4</c:v>
                </c:pt>
                <c:pt idx="1">
                  <c:v>1832.2</c:v>
                </c:pt>
                <c:pt idx="2">
                  <c:v>1530.8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58-4990-8295-09957B7CED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271768"/>
        <c:axId val="131272160"/>
      </c:barChart>
      <c:catAx>
        <c:axId val="131271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272160"/>
        <c:crosses val="autoZero"/>
        <c:auto val="1"/>
        <c:lblAlgn val="ctr"/>
        <c:lblOffset val="100"/>
        <c:noMultiLvlLbl val="0"/>
      </c:catAx>
      <c:valAx>
        <c:axId val="13127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271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</a:p>
        </c:rich>
      </c:tx>
      <c:layout>
        <c:manualLayout>
          <c:xMode val="edge"/>
          <c:yMode val="edge"/>
          <c:x val="0.74362265480703804"/>
          <c:y val="1.9642228626261415E-2"/>
        </c:manualLayout>
      </c:layout>
      <c:overlay val="1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290123456790122E-2"/>
          <c:y val="3.4439521489680755E-2"/>
          <c:w val="0.96141975308641991"/>
          <c:h val="0.931120957020638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земельный налог</c:v>
                </c:pt>
                <c:pt idx="1">
                  <c:v>налог на доходы физических лиц</c:v>
                </c:pt>
                <c:pt idx="2">
                  <c:v>ЕСХН</c:v>
                </c:pt>
                <c:pt idx="3">
                  <c:v>налог на имущество физ.лиц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3175.3</c:v>
                </c:pt>
                <c:pt idx="1">
                  <c:v>695.5</c:v>
                </c:pt>
                <c:pt idx="2">
                  <c:v>1962.7</c:v>
                </c:pt>
                <c:pt idx="3">
                  <c:v>290.5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D7-4BE8-A65B-34F68DCD48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2.7415913288616665E-2"/>
          <c:y val="0.73570707493631737"/>
          <c:w val="0.33523840769903768"/>
          <c:h val="0.25366446875504733"/>
        </c:manualLayout>
      </c:layout>
      <c:overlay val="1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Администрация Ильинского сельского поселения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DFF31-722A-403F-93B0-4A884389678E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3A9BF-5E5D-460A-AD97-9E3CC8772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16072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Администрация Ильинского сельского поселения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B9E0E-4E46-4145-AD36-22D8DEA780B8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0FC08-26BA-4B11-9F67-A54B05E7D3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3449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Администрация Ильинского сельского поселения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38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B06-8597-4541-A5D6-AD3F01576946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80E4-F3F1-4DFC-826F-BC17DAFA8FE4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3CB8-6081-4411-9A49-A2793F9491B1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921D-8EBF-49F6-91F0-E9DB4CBC7056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226-4302-48BE-BE7C-B8DBCF177175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11AE-799C-4F40-B385-AE7C73AC55F4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811B-82D2-47E0-BC6F-B95964864DD5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0831-4ECD-4FBF-A4A1-0FE9A29AA5B7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57CA-46B1-42C8-AE6C-804C17FD64E1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C085-F306-41CC-83C2-B053CFCB3880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5C2D-67F0-4351-9223-8021A0ED5221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A07B-5D30-4435-AAFA-192EEADF80D2}" type="datetime1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БЮДЖЕТ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ИЛЬИНСКОГО СЕЛЬСКОГО ПОСЕЛЕНИЯ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ЕГОРЛЫКСКОГО РАЙОНА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Дефицит бюджета Ильинского сельского поселения на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629043"/>
              </p:ext>
            </p:extLst>
          </p:nvPr>
        </p:nvGraphicFramePr>
        <p:xfrm>
          <a:off x="457200" y="1600200"/>
          <a:ext cx="8186764" cy="40433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46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6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6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8544"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Показатель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 (</a:t>
                      </a:r>
                      <a:r>
                        <a:rPr lang="ru-RU" sz="16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), всего</a:t>
                      </a:r>
                      <a:endParaRPr lang="ru-RU" sz="1600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%% к доходам без учета безвозмездных поступлений</a:t>
                      </a:r>
                      <a:endParaRPr lang="ru-RU" sz="1600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Источники финансирования дефицита, всего</a:t>
                      </a:r>
                      <a:endParaRPr lang="ru-RU" sz="1600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ПРОЕКТА БЮДЖЕТА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ИЛЬИНСКОГО СЕЛЬСКОГО ПОСЕЛЕНИЯ ЕГОРЛЫКСКОГО РАЙОНА НА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264232"/>
              </p:ext>
            </p:extLst>
          </p:nvPr>
        </p:nvGraphicFramePr>
        <p:xfrm>
          <a:off x="500034" y="1857363"/>
          <a:ext cx="8143932" cy="21380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4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5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85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</a:t>
                      </a:r>
                      <a:r>
                        <a:rPr lang="ru-RU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  <a:endParaRPr lang="ru-RU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6 209,5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6 396,6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6 462,3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2 395,4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1 832,2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1 530,8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  <a:endParaRPr lang="ru-RU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8 604,9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8 228,8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7 993,1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БЮДЖЕТА ИЛЬИНСКОГО СЕЛЬСКОГО ПОСЕЛЕНИЯ НА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2024-2026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ГОДЫ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039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6354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НАЛОГОВЫХ ДОХОДОВ БЮДЖЕТА ИЛЬИНСКОГО СЕЛЬСКОГО ПОСЕЛЕНИЯ </a:t>
            </a:r>
            <a:b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2606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Неналоговые доходы бюджета Ильинского сельского поселения на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b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349540"/>
              </p:ext>
            </p:extLst>
          </p:nvPr>
        </p:nvGraphicFramePr>
        <p:xfrm>
          <a:off x="457200" y="1600200"/>
          <a:ext cx="8229600" cy="30022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829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70,3</a:t>
                      </a:r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15,2</a:t>
                      </a:r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lang="ru-RU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87,5</a:t>
                      </a:r>
                      <a:endParaRPr lang="ru-RU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87,4</a:t>
                      </a:r>
                      <a:endParaRPr lang="ru-RU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на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995833"/>
              </p:ext>
            </p:extLst>
          </p:nvPr>
        </p:nvGraphicFramePr>
        <p:xfrm>
          <a:off x="457200" y="1600200"/>
          <a:ext cx="8229600" cy="4673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543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 обеспеченности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2 125,9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1 700,7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1 530,6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26607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бюджетам сельских поселений на поддержку мер по обеспечению сбалансированности бюджетов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142,4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131,3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РАСХОДЫ БЮДЖЕТА ИЛЬИНСКОГО СЕЛЬСКОГО ПОСЕЛЕНИЯ НА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293503"/>
              </p:ext>
            </p:extLst>
          </p:nvPr>
        </p:nvGraphicFramePr>
        <p:xfrm>
          <a:off x="500034" y="1600200"/>
          <a:ext cx="8186766" cy="334645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dirty="0">
                        <a:solidFill>
                          <a:srgbClr val="0099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dirty="0" smtClean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dirty="0">
                        <a:solidFill>
                          <a:srgbClr val="0099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dirty="0" smtClean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dirty="0">
                        <a:solidFill>
                          <a:srgbClr val="0099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dirty="0" smtClean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dirty="0">
                        <a:solidFill>
                          <a:srgbClr val="0099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baseline="0" dirty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1" i="0" u="none" strike="noStrike" baseline="0" dirty="0">
                        <a:solidFill>
                          <a:srgbClr val="0099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5681,7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5138,3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4592,0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baseline="0" dirty="0">
                          <a:solidFill>
                            <a:srgbClr val="009900"/>
                          </a:solidFill>
                          <a:latin typeface="Times New Roman"/>
                        </a:rPr>
                        <a:t>НАЦИОНАЛЬНАЯ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9900"/>
                          </a:solidFill>
                          <a:latin typeface="Times New Roman"/>
                        </a:rPr>
                        <a:t>ОБОРОНА</a:t>
                      </a:r>
                    </a:p>
                    <a:p>
                      <a:pPr algn="just" fontAlgn="t"/>
                      <a:endParaRPr lang="ru-RU" sz="1200" b="1" i="0" u="none" strike="noStrike" baseline="0" dirty="0">
                        <a:solidFill>
                          <a:srgbClr val="0099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126,9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131,3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baseline="0" dirty="0">
                          <a:solidFill>
                            <a:srgbClr val="0099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baseline="0" dirty="0">
                          <a:solidFill>
                            <a:srgbClr val="0099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631,8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571,2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580,3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200" b="1" i="0" u="none" strike="noStrike" baseline="0" dirty="0">
                          <a:solidFill>
                            <a:srgbClr val="0099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baseline="0" dirty="0">
                          <a:solidFill>
                            <a:srgbClr val="009900"/>
                          </a:solidFill>
                          <a:latin typeface="Times New Roman"/>
                        </a:rPr>
                        <a:t>КУЛЬТУРА,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1700,0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1720,0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C85A"/>
                          </a:solidFill>
                          <a:effectLst/>
                          <a:latin typeface="Times New Roman" panose="02020603050405020304" pitchFamily="18" charset="0"/>
                        </a:rPr>
                        <a:t>1700,0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baseline="0" dirty="0">
                          <a:solidFill>
                            <a:srgbClr val="0099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260,0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260,0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260,0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99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400" dirty="0">
                        <a:solidFill>
                          <a:srgbClr val="0099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6298,4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6081,1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C85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6228,6</a:t>
                      </a:r>
                      <a:endParaRPr lang="ru-RU" sz="1400" b="1" dirty="0">
                        <a:solidFill>
                          <a:srgbClr val="00C85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Ильинского сельского поселения 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Ильинского сельского поселения "Благоустройство и коммунальное хозяйство»</a:t>
            </a:r>
          </a:p>
          <a:p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Ильинского сельского поселения «Обеспечение противодействия преступности»</a:t>
            </a:r>
          </a:p>
          <a:p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Ильинского сельского поселения «Участие в предупреждении и ликвидации последствий чрезвычайных ситуаций, обеспечение первичных мер пожарной безопасности и безопасности людей на водных объектах на территории Ильинского сельского поселения»</a:t>
            </a:r>
          </a:p>
          <a:p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Ильинского сельского поселения "Развитие культуры»</a:t>
            </a:r>
          </a:p>
          <a:p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Ильинского сельского поселения "Муниципальная политика»</a:t>
            </a:r>
          </a:p>
          <a:p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Ильинского сельского поселения "Управление муниципальными финансами и создание условий для эффективного управления муниципальными финансами»</a:t>
            </a:r>
            <a:endParaRPr lang="ru-RU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Расходы по раздел «Культура, кинематография»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Расходы на обеспечение деятельности (оказание услуг) муниципальных учреждений Ильинского сельского поселения –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1700,0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253</TotalTime>
  <Words>440</Words>
  <Application>Microsoft Office PowerPoint</Application>
  <PresentationFormat>Экран (4:3)</PresentationFormat>
  <Paragraphs>124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ПРОЕКТ БЮДЖЕТ  ИЛЬИНСКОГО СЕЛЬСКОГО ПОСЕЛЕНИЯ  ЕГОРЛЫКСКОГО РАЙОНА  НА 2024 ГОД И НА ПЛАНОВЫЙ ПЕРИОД 2025 И 2026 ГОДОВ </vt:lpstr>
      <vt:lpstr>ДОХОДЫ ПРОЕКТА БЮДЖЕТА ИЛЬИНСКОГО СЕЛЬСКОГО ПОСЕЛЕНИЯ ЕГОРЛЫКСКОГО РАЙОНА НА 2024 ГОД И НА ПЛАНОВЫЙ ПЕРИОД 2025 И 2026 ГОДОВ</vt:lpstr>
      <vt:lpstr>СТРУКТУРА ДОХОДОВ БЮДЖЕТА ИЛЬИНСКОГО СЕЛЬСКОГО ПОСЕЛЕНИЯ НА 2024-2026 ГОДЫ</vt:lpstr>
      <vt:lpstr>СТРУКТУРА НАЛОГОВЫХ ДОХОДОВ БЮДЖЕТА ИЛЬИНСКОГО СЕЛЬСКОГО ПОСЕЛЕНИЯ  В 2024 ГОДУ</vt:lpstr>
      <vt:lpstr>Неналоговые доходы бюджета Ильинского сельского поселения на 2024 год и на плановый период  2025 и 2026 годов</vt:lpstr>
      <vt:lpstr>Безвозмездные поступления на 2024 год и на плановый период 2025 и 2026 годов</vt:lpstr>
      <vt:lpstr>РАСХОДЫ БЮДЖЕТА ИЛЬИНСКОГО СЕЛЬСКОГО ПОСЕЛЕНИЯ НА 2024 ГОД И НА ПЛАНОВЫЙ ПЕРИОД 2025 И 2026 ГОДЫ</vt:lpstr>
      <vt:lpstr>Муниципальные программы Ильинского сельского поселения </vt:lpstr>
      <vt:lpstr>Расходы по раздел «Культура, кинематография»</vt:lpstr>
      <vt:lpstr>Дефицит бюджета Ильинского сельского поселения на 2024 год и на плановый период  2025 и 2026 годов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ИЛЬИНСКОГО СЕЛЬСКОГО ПОСЕЛЕНИЯ  ЕГОРЛЫКСКОГО РАЙОНА  НА 2019 ГОД И НА ПЛАНОВЫЙ ПЕРИОД 2020 И 2021 ГОДОВ Принят решением Собрания депутатов Ильинского сельского поселения  25.12.2018 года № 68</dc:title>
  <cp:lastModifiedBy>User</cp:lastModifiedBy>
  <cp:revision>27</cp:revision>
  <dcterms:modified xsi:type="dcterms:W3CDTF">2025-01-21T13:29:19Z</dcterms:modified>
</cp:coreProperties>
</file>