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000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0.12144213975312822"/>
                  <c:y val="-5.56237290467422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22B-40BD-B171-04BB545EE2B1}"/>
                </c:ext>
              </c:extLst>
            </c:dLbl>
            <c:dLbl>
              <c:idx val="1"/>
              <c:layout>
                <c:manualLayout>
                  <c:x val="-7.590133734570513E-2"/>
                  <c:y val="-3.27198406157307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22B-40BD-B171-04BB545EE2B1}"/>
                </c:ext>
              </c:extLst>
            </c:dLbl>
            <c:dLbl>
              <c:idx val="2"/>
              <c:layout>
                <c:manualLayout>
                  <c:x val="-9.1081604814846159E-2"/>
                  <c:y val="-9.81595218471921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22B-40BD-B171-04BB545EE2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2025 год</c:v>
                </c:pt>
                <c:pt idx="1">
                  <c:v>2026 год</c:v>
                </c:pt>
                <c:pt idx="2">
                  <c:v>2027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7117.5</c:v>
                </c:pt>
                <c:pt idx="1">
                  <c:v>6913.9</c:v>
                </c:pt>
                <c:pt idx="2">
                  <c:v>6944.4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22B-40BD-B171-04BB545EE2B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0.11537003276547182"/>
                  <c:y val="-9.81595218471921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22B-40BD-B171-04BB545EE2B1}"/>
                </c:ext>
              </c:extLst>
            </c:dLbl>
            <c:dLbl>
              <c:idx val="1"/>
              <c:layout>
                <c:manualLayout>
                  <c:x val="3.3396588432110255E-2"/>
                  <c:y val="-7.85276174777537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22B-40BD-B171-04BB545EE2B1}"/>
                </c:ext>
              </c:extLst>
            </c:dLbl>
            <c:dLbl>
              <c:idx val="2"/>
              <c:layout>
                <c:manualLayout>
                  <c:x val="0.13055030023461295"/>
                  <c:y val="3.27198406157307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922B-40BD-B171-04BB545EE2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2025 год</c:v>
                </c:pt>
                <c:pt idx="1">
                  <c:v>2026 год</c:v>
                </c:pt>
                <c:pt idx="2">
                  <c:v>2027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2196.5</c:v>
                </c:pt>
                <c:pt idx="1">
                  <c:v>1705.8</c:v>
                </c:pt>
                <c:pt idx="2">
                  <c:v>1530.8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22B-40BD-B171-04BB545EE2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2571936"/>
        <c:axId val="66383848"/>
        <c:axId val="0"/>
      </c:bar3DChart>
      <c:catAx>
        <c:axId val="132571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6383848"/>
        <c:crosses val="autoZero"/>
        <c:auto val="1"/>
        <c:lblAlgn val="ctr"/>
        <c:lblOffset val="100"/>
        <c:noMultiLvlLbl val="0"/>
      </c:catAx>
      <c:valAx>
        <c:axId val="6638384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32571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2502310293065211E-2"/>
          <c:y val="0"/>
          <c:w val="0.96749768970693484"/>
          <c:h val="0.7193199322828117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тыс.рублей</c:v>
                </c:pt>
              </c:strCache>
            </c:strRef>
          </c:tx>
          <c:dPt>
            <c:idx val="0"/>
            <c:bubble3D val="0"/>
            <c:explosion val="27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370-4CD5-873E-791773472B6D}"/>
              </c:ext>
            </c:extLst>
          </c:dPt>
          <c:dPt>
            <c:idx val="1"/>
            <c:bubble3D val="0"/>
            <c:explosion val="4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370-4CD5-873E-791773472B6D}"/>
              </c:ext>
            </c:extLst>
          </c:dPt>
          <c:dPt>
            <c:idx val="2"/>
            <c:bubble3D val="0"/>
            <c:explosion val="28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370-4CD5-873E-791773472B6D}"/>
              </c:ext>
            </c:extLst>
          </c:dPt>
          <c:dPt>
            <c:idx val="3"/>
            <c:bubble3D val="0"/>
            <c:explosion val="34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370-4CD5-873E-791773472B6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370-4CD5-873E-791773472B6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Лист1!$A$2:$A$6</c:f>
              <c:strCache>
                <c:ptCount val="5"/>
                <c:pt idx="0">
                  <c:v>Налог на дохрды физических лиц</c:v>
                </c:pt>
                <c:pt idx="1">
                  <c:v>Единый сельскохозяйственный налог</c:v>
                </c:pt>
                <c:pt idx="2">
                  <c:v>Налог на имущество физ.лиц</c:v>
                </c:pt>
                <c:pt idx="3">
                  <c:v>Земельный налог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1127.3</c:v>
                </c:pt>
                <c:pt idx="1">
                  <c:v>2366.1</c:v>
                </c:pt>
                <c:pt idx="2">
                  <c:v>265</c:v>
                </c:pt>
                <c:pt idx="3">
                  <c:v>3270.9</c:v>
                </c:pt>
                <c:pt idx="4">
                  <c:v>115.5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370-4CD5-873E-791773472B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pattFill prst="wave">
          <a:fgClr>
            <a:schemeClr val="accent1"/>
          </a:fgClr>
          <a:bgClr>
            <a:schemeClr val="bg1"/>
          </a:bgClr>
        </a:patt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accent6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2025 год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Жилищно-коммунальное хозяйство</c:v>
                </c:pt>
                <c:pt idx="4">
                  <c:v>Культура, кинеатография</c:v>
                </c:pt>
                <c:pt idx="5">
                  <c:v>Социальная политика</c:v>
                </c:pt>
                <c:pt idx="6">
                  <c:v>Образование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6259.3</c:v>
                </c:pt>
                <c:pt idx="1">
                  <c:v>160.30000000000001</c:v>
                </c:pt>
                <c:pt idx="2">
                  <c:v>13</c:v>
                </c:pt>
                <c:pt idx="3">
                  <c:v>786</c:v>
                </c:pt>
                <c:pt idx="4">
                  <c:v>1810</c:v>
                </c:pt>
                <c:pt idx="5">
                  <c:v>280</c:v>
                </c:pt>
                <c:pt idx="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A3-4685-B5AA-9BA49EC3723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2026 год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Жилищно-коммунальное хозяйство</c:v>
                </c:pt>
                <c:pt idx="4">
                  <c:v>Культура, кинеатография</c:v>
                </c:pt>
                <c:pt idx="5">
                  <c:v>Социальная политика</c:v>
                </c:pt>
                <c:pt idx="6">
                  <c:v>Образование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5737.9</c:v>
                </c:pt>
                <c:pt idx="1">
                  <c:v>175</c:v>
                </c:pt>
                <c:pt idx="2">
                  <c:v>13</c:v>
                </c:pt>
                <c:pt idx="3">
                  <c:v>688.6</c:v>
                </c:pt>
                <c:pt idx="4">
                  <c:v>1720</c:v>
                </c:pt>
                <c:pt idx="5">
                  <c:v>280</c:v>
                </c:pt>
                <c:pt idx="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A3-4685-B5AA-9BA49EC3723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2027 год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Жилищно-коммунальное хозяйство</c:v>
                </c:pt>
                <c:pt idx="4">
                  <c:v>Культура, кинеатография</c:v>
                </c:pt>
                <c:pt idx="5">
                  <c:v>Социальная политика</c:v>
                </c:pt>
                <c:pt idx="6">
                  <c:v>Образование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5767.9</c:v>
                </c:pt>
                <c:pt idx="1">
                  <c:v>0</c:v>
                </c:pt>
                <c:pt idx="2">
                  <c:v>13</c:v>
                </c:pt>
                <c:pt idx="3">
                  <c:v>709.3</c:v>
                </c:pt>
                <c:pt idx="4">
                  <c:v>1700</c:v>
                </c:pt>
                <c:pt idx="5">
                  <c:v>280</c:v>
                </c:pt>
                <c:pt idx="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CA3-4685-B5AA-9BA49EC372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6385024"/>
        <c:axId val="66385808"/>
        <c:axId val="156564832"/>
      </c:bar3DChart>
      <c:catAx>
        <c:axId val="66385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6385808"/>
        <c:crosses val="autoZero"/>
        <c:auto val="1"/>
        <c:lblAlgn val="ctr"/>
        <c:lblOffset val="100"/>
        <c:noMultiLvlLbl val="0"/>
      </c:catAx>
      <c:valAx>
        <c:axId val="6638580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6385024"/>
        <c:crosses val="autoZero"/>
        <c:crossBetween val="between"/>
      </c:valAx>
      <c:serAx>
        <c:axId val="156564832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66385808"/>
        <c:crosses val="autoZero"/>
      </c:ser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accent6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>
      <a:glow rad="127000">
        <a:schemeClr val="accent3">
          <a:lumMod val="60000"/>
          <a:lumOff val="40000"/>
        </a:schemeClr>
      </a:glow>
      <a:softEdge rad="0"/>
    </a:effectLst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8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353-485F-95A8-CBE3E749BF2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353-485F-95A8-CBE3E749BF20}"/>
              </c:ext>
            </c:extLst>
          </c:dPt>
          <c:dPt>
            <c:idx val="2"/>
            <c:bubble3D val="0"/>
            <c:explosion val="18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353-485F-95A8-CBE3E749BF2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353-485F-95A8-CBE3E749BF2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1" u="none" strike="noStrike" kern="1200" baseline="0">
                    <a:solidFill>
                      <a:srgbClr val="4D1A6C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Муниципальная политика</c:v>
                </c:pt>
                <c:pt idx="1">
                  <c:v>Благоустройство и коммунальное хозяйство</c:v>
                </c:pt>
                <c:pt idx="2">
                  <c:v>Развитие культуры</c:v>
                </c:pt>
                <c:pt idx="3">
                  <c:v>Остальные муниципальные программы, доля которых менее 1,5%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 formatCode="0%">
                  <c:v>0.67700000000000005</c:v>
                </c:pt>
                <c:pt idx="1">
                  <c:v>8.1000000000000003E-2</c:v>
                </c:pt>
                <c:pt idx="2">
                  <c:v>0.19400000000000001</c:v>
                </c:pt>
                <c:pt idx="3">
                  <c:v>4.4999999999999998E-2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353-485F-95A8-CBE3E749BF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9493333203346051E-2"/>
          <c:y val="0.7132070897800612"/>
          <c:w val="0.94050666679665396"/>
          <c:h val="0.273007729289439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accent1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5">
        <a:lumMod val="60000"/>
        <a:lumOff val="40000"/>
      </a:schemeClr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EF0CC-B348-4468-87B3-14DB458D5C9A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E7DD-09D6-47A5-AC2C-2BEADF749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4500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EF0CC-B348-4468-87B3-14DB458D5C9A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E7DD-09D6-47A5-AC2C-2BEADF749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938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EF0CC-B348-4468-87B3-14DB458D5C9A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E7DD-09D6-47A5-AC2C-2BEADF74997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72426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EF0CC-B348-4468-87B3-14DB458D5C9A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E7DD-09D6-47A5-AC2C-2BEADF749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56877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EF0CC-B348-4468-87B3-14DB458D5C9A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E7DD-09D6-47A5-AC2C-2BEADF74997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9847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EF0CC-B348-4468-87B3-14DB458D5C9A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E7DD-09D6-47A5-AC2C-2BEADF749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2359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EF0CC-B348-4468-87B3-14DB458D5C9A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E7DD-09D6-47A5-AC2C-2BEADF749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74585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EF0CC-B348-4468-87B3-14DB458D5C9A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E7DD-09D6-47A5-AC2C-2BEADF749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92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EF0CC-B348-4468-87B3-14DB458D5C9A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E7DD-09D6-47A5-AC2C-2BEADF749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8271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EF0CC-B348-4468-87B3-14DB458D5C9A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E7DD-09D6-47A5-AC2C-2BEADF749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855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EF0CC-B348-4468-87B3-14DB458D5C9A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E7DD-09D6-47A5-AC2C-2BEADF749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5140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EF0CC-B348-4468-87B3-14DB458D5C9A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E7DD-09D6-47A5-AC2C-2BEADF749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EF0CC-B348-4468-87B3-14DB458D5C9A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E7DD-09D6-47A5-AC2C-2BEADF749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194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EF0CC-B348-4468-87B3-14DB458D5C9A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E7DD-09D6-47A5-AC2C-2BEADF749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1884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EF0CC-B348-4468-87B3-14DB458D5C9A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E7DD-09D6-47A5-AC2C-2BEADF749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768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EF0CC-B348-4468-87B3-14DB458D5C9A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E7DD-09D6-47A5-AC2C-2BEADF749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9508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EF0CC-B348-4468-87B3-14DB458D5C9A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0AEFE7DD-09D6-47A5-AC2C-2BEADF749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834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48742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br>
              <a:rPr lang="ru-RU" sz="48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ИЛЬИНСКОГО СЕЛЬСКОГО ПОСЕЛЕНИЯ НА </a:t>
            </a:r>
            <a:r>
              <a:rPr lang="ru-RU" sz="48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48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НА ПЛАНОВЫЙ ПЕРИОД </a:t>
            </a:r>
            <a:r>
              <a:rPr lang="ru-RU" sz="48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sz="48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48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sz="48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  <a:endParaRPr lang="ru-RU" sz="48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40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915456" cy="1271954"/>
          </a:xfrm>
          <a:solidFill>
            <a:srgbClr val="CCFF99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800" b="1" i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ПРОГРАММЫ БЮДЖЕТА ИЛЬИНСКОГО СЕЛЬСКОГО ПОСЕЛЕНИЯ НА </a:t>
            </a:r>
            <a:r>
              <a:rPr lang="ru-RU" sz="2800" b="1" i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2800" b="1" i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И НА ПЛАНОВЫЙ ПЕРИОД </a:t>
            </a:r>
            <a:r>
              <a:rPr lang="ru-RU" sz="2800" b="1" i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sz="2800" b="1" i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800" b="1" i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sz="2800" b="1" i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  <a:endParaRPr lang="ru-RU" sz="2800" b="1" i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2683051"/>
              </p:ext>
            </p:extLst>
          </p:nvPr>
        </p:nvGraphicFramePr>
        <p:xfrm>
          <a:off x="677862" y="1978269"/>
          <a:ext cx="9974303" cy="4994031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5289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10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56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75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74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39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Ильинского сельского поселения "Благоустройство и коммунальное хозяйство"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756,0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680,6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701,3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39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Ильинского сельского поселения «Обеспечение противодействия преступности»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229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Ильинского сельского поселения «Участие в предупреждении и ликвидации последствий чрезвычайных ситуаций, обеспечение первичных мер пожарной безопасности и безопасности людей на водных объектах на территории Ильинского сельского поселения»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41,0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41,0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41,0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39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Ильинского сельского поселения "Энергосбережение и повышение энергетической эффективности"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3016820"/>
                  </a:ext>
                </a:extLst>
              </a:tr>
              <a:tr h="53339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Ильинского сельского поселения "Развитие культуры"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1810,0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1720,0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1700,0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339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Ильинского сельского поселения "Муниципальная политика"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6309,9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5302,6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5414,9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302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Ильинского сельского поселения "Управление муниципальными финансами и создание условий для эффективного управления муниципальными финансами» 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155,4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155,4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155,4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420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486887"/>
            <a:ext cx="3854528" cy="2290181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ДОЛЯ МУНИЦИПАЛЬНЫХ ПРОГРАММ В ОБЩЕМ ОБЪЕМЕ РАСХОДОВ, ЗАПЛАНИРОВАННЫХ НА РЕАЛИЗАЦИЮ МУНИЦИПАЛЬНЫХ ПРОГРАММ</a:t>
            </a:r>
            <a:endParaRPr lang="ru-RU" b="1" i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1977688"/>
              </p:ext>
            </p:extLst>
          </p:nvPr>
        </p:nvGraphicFramePr>
        <p:xfrm>
          <a:off x="4760913" y="514350"/>
          <a:ext cx="4513262" cy="5527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6" name="Picture 2" descr="https://avatars.mds.yandex.net/get-pdb/964669/08d45405-8fe9-4650-baba-f7a681b4bfbb/s37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2777068"/>
            <a:ext cx="3571875" cy="3571875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9" name="Текст 8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3588105"/>
          </a:xfrm>
        </p:spPr>
        <p:txBody>
          <a:bodyPr>
            <a:normAutofit/>
          </a:bodyPr>
          <a:lstStyle/>
          <a:p>
            <a:pPr algn="ctr"/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ИЛЬИНСКОГО СЕЛЬСКОГО ПОСЕЛЕНИЯ В </a:t>
            </a:r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  <a:endParaRPr lang="ru-RU" sz="2000" b="1" i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14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534390"/>
            <a:ext cx="9274188" cy="139601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НЕПРОГРАММНЫЕ НАПРАВЛЕНИЯ ДЕЯТЕЛЬНОСТИ БЮДЖЕТА ИЛЬИНСКОГО СЕЛЬСКОГО ПОСЕЛЕНИЯ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8892198"/>
              </p:ext>
            </p:extLst>
          </p:nvPr>
        </p:nvGraphicFramePr>
        <p:xfrm>
          <a:off x="700644" y="1930401"/>
          <a:ext cx="9250878" cy="4854039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6637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08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7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5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1739">
                <a:tc>
                  <a:txBody>
                    <a:bodyPr/>
                    <a:lstStyle/>
                    <a:p>
                      <a:pPr algn="ctr"/>
                      <a:r>
                        <a:rPr lang="ru-RU" sz="1600" b="1" cap="none" spc="0" dirty="0" smtClean="0">
                          <a:ln w="6600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dist="38100" dir="2700000" algn="tl" rotWithShape="0">
                              <a:schemeClr val="accent2"/>
                            </a:outerShdw>
                          </a:effectLst>
                        </a:rPr>
                        <a:t>НАПРАВЛЕНИЯ</a:t>
                      </a:r>
                      <a:endParaRPr lang="ru-RU" sz="1600" b="1" cap="none" spc="0" dirty="0">
                        <a:ln w="6600">
                          <a:solidFill>
                            <a:schemeClr val="accent2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dist="38100" dir="2700000" algn="tl" rotWithShape="0">
                            <a:schemeClr val="accent2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cap="none" spc="0" dirty="0" smtClean="0">
                          <a:ln w="6600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dist="38100" dir="2700000" algn="tl" rotWithShape="0">
                              <a:schemeClr val="accent2"/>
                            </a:outerShdw>
                          </a:effectLst>
                        </a:rPr>
                        <a:t>2025 </a:t>
                      </a:r>
                      <a:r>
                        <a:rPr lang="ru-RU" sz="1600" b="1" cap="none" spc="0" dirty="0" smtClean="0">
                          <a:ln w="6600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dist="38100" dir="2700000" algn="tl" rotWithShape="0">
                              <a:schemeClr val="accent2"/>
                            </a:outerShdw>
                          </a:effectLst>
                        </a:rPr>
                        <a:t>год</a:t>
                      </a:r>
                      <a:endParaRPr lang="ru-RU" sz="1600" b="1" cap="none" spc="0" dirty="0">
                        <a:ln w="6600">
                          <a:solidFill>
                            <a:schemeClr val="accent2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dist="38100" dir="2700000" algn="tl" rotWithShape="0">
                            <a:schemeClr val="accent2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cap="none" spc="0" dirty="0" smtClean="0">
                          <a:ln w="6600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dist="38100" dir="2700000" algn="tl" rotWithShape="0">
                              <a:schemeClr val="accent2"/>
                            </a:outerShdw>
                          </a:effectLst>
                        </a:rPr>
                        <a:t>2026 </a:t>
                      </a:r>
                      <a:r>
                        <a:rPr lang="ru-RU" sz="1600" b="1" cap="none" spc="0" dirty="0" smtClean="0">
                          <a:ln w="6600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dist="38100" dir="2700000" algn="tl" rotWithShape="0">
                              <a:schemeClr val="accent2"/>
                            </a:outerShdw>
                          </a:effectLst>
                        </a:rPr>
                        <a:t>год</a:t>
                      </a:r>
                      <a:endParaRPr lang="ru-RU" sz="1600" b="1" cap="none" spc="0" dirty="0">
                        <a:ln w="6600">
                          <a:solidFill>
                            <a:schemeClr val="accent2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dist="38100" dir="2700000" algn="tl" rotWithShape="0">
                            <a:schemeClr val="accent2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cap="none" spc="0" dirty="0" smtClean="0">
                          <a:ln w="6600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dist="38100" dir="2700000" algn="tl" rotWithShape="0">
                              <a:schemeClr val="accent2"/>
                            </a:outerShdw>
                          </a:effectLst>
                        </a:rPr>
                        <a:t>2027 </a:t>
                      </a:r>
                      <a:r>
                        <a:rPr lang="ru-RU" sz="1600" b="1" cap="none" spc="0" dirty="0" smtClean="0">
                          <a:ln w="6600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dist="38100" dir="2700000" algn="tl" rotWithShape="0">
                              <a:schemeClr val="accent2"/>
                            </a:outerShdw>
                          </a:effectLst>
                        </a:rPr>
                        <a:t>год</a:t>
                      </a:r>
                      <a:endParaRPr lang="ru-RU" sz="1600" b="1" cap="none" spc="0" dirty="0">
                        <a:ln w="6600">
                          <a:solidFill>
                            <a:schemeClr val="accent2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dist="38100" dir="2700000" algn="tl" rotWithShape="0">
                            <a:schemeClr val="accent2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021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Резервный фонд  Администрации Ильинского сельского поселения на финансовое обеспечение непредвиденных расходов в рамках непрограммного направления деятельности "Реализация функций органов местного самоуправления Ильинского сельского поселения" (Резервные средства)</a:t>
                      </a:r>
                    </a:p>
                  </a:txBody>
                  <a:tcPr marL="9053" marR="9053" marT="9053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cap="none" spc="0" dirty="0" smtClean="0">
                          <a:ln w="0"/>
                          <a:solidFill>
                            <a:srgbClr val="0070C0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  <a:endParaRPr lang="ru-RU" sz="1200" b="1" cap="none" spc="0" dirty="0">
                        <a:ln w="0"/>
                        <a:solidFill>
                          <a:srgbClr val="0070C0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cap="none" spc="0" dirty="0" smtClean="0">
                          <a:ln w="0"/>
                          <a:solidFill>
                            <a:srgbClr val="0070C0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  <a:endParaRPr lang="ru-RU" sz="1200" b="1" cap="none" spc="0" dirty="0">
                        <a:ln w="0"/>
                        <a:solidFill>
                          <a:srgbClr val="0070C0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cap="none" spc="0" dirty="0" smtClean="0">
                          <a:ln w="0"/>
                          <a:solidFill>
                            <a:srgbClr val="0070C0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  <a:endParaRPr lang="ru-RU" sz="1200" b="1" cap="none" spc="0" dirty="0">
                        <a:ln w="0"/>
                        <a:solidFill>
                          <a:srgbClr val="0070C0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762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Оценка муниципального имущества, признание прав и регулирование отношений по муниципальной собственности по иным непрограммным мероприятиям в рамках непрограммного направления деятельности "Реализация функций органов местного самоуправления Ильинского сельского поселения" (Иные закупки товаров, работ и услуг для государственных (муниципальных) нужд)</a:t>
                      </a:r>
                    </a:p>
                  </a:txBody>
                  <a:tcPr marL="9053" marR="9053" marT="9053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cap="none" spc="0" dirty="0" smtClean="0">
                          <a:ln w="0"/>
                          <a:solidFill>
                            <a:srgbClr val="0070C0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</a:t>
                      </a:r>
                      <a:endParaRPr lang="ru-RU" sz="1200" b="1" cap="none" spc="0" dirty="0">
                        <a:ln w="0"/>
                        <a:solidFill>
                          <a:srgbClr val="0070C0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cap="none" spc="0" dirty="0" smtClean="0">
                          <a:ln w="0"/>
                          <a:solidFill>
                            <a:srgbClr val="0070C0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200" b="1" cap="none" spc="0" dirty="0">
                        <a:ln w="0"/>
                        <a:solidFill>
                          <a:srgbClr val="0070C0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cap="none" spc="0" dirty="0" smtClean="0">
                          <a:ln w="0"/>
                          <a:solidFill>
                            <a:srgbClr val="0070C0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200" b="1" cap="none" spc="0" dirty="0">
                        <a:ln w="0"/>
                        <a:solidFill>
                          <a:srgbClr val="0070C0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392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Расходы на осуществление первичного воинского учета на территориях, где отсутствуют военные комиссариаты по иным непрограммным мероприятиям в рамках непрограммного направления деятельности "Реализация функций органов местного самоуправления Ильинского сельского поселения» (Расходы на выплаты персоналу государственных (муниципальных) органов)</a:t>
                      </a:r>
                    </a:p>
                  </a:txBody>
                  <a:tcPr marL="9053" marR="9053" marT="9053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cap="none" spc="0" dirty="0" smtClean="0">
                          <a:ln w="0"/>
                          <a:solidFill>
                            <a:srgbClr val="0070C0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160,3</a:t>
                      </a:r>
                      <a:endParaRPr lang="ru-RU" sz="1200" b="1" cap="none" spc="0" dirty="0">
                        <a:ln w="0"/>
                        <a:solidFill>
                          <a:srgbClr val="0070C0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cap="none" spc="0" dirty="0" smtClean="0">
                          <a:ln w="0"/>
                          <a:solidFill>
                            <a:srgbClr val="0070C0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175,0</a:t>
                      </a:r>
                      <a:endParaRPr lang="ru-RU" sz="1200" b="1" cap="none" spc="0" dirty="0">
                        <a:ln w="0"/>
                        <a:solidFill>
                          <a:srgbClr val="0070C0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cap="none" spc="0" dirty="0" smtClean="0">
                          <a:ln w="0"/>
                          <a:solidFill>
                            <a:srgbClr val="0070C0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200" b="1" cap="none" spc="0" dirty="0">
                        <a:ln w="0"/>
                        <a:solidFill>
                          <a:srgbClr val="0070C0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021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Условно утвержденные расходы по иным непрограммным мероприятиям в рамках непрограммного направления деятельности «Реализация функций органов   местного самоуправления  Ильинского сельского поселения» (Специальные расходы)</a:t>
                      </a:r>
                    </a:p>
                  </a:txBody>
                  <a:tcPr marL="9053" marR="9053" marT="9053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cap="none" spc="0" dirty="0" smtClean="0">
                          <a:ln w="0"/>
                          <a:solidFill>
                            <a:srgbClr val="0070C0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200" b="1" cap="none" spc="0" dirty="0">
                        <a:ln w="0"/>
                        <a:solidFill>
                          <a:srgbClr val="0070C0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cap="none" spc="0" dirty="0" smtClean="0">
                          <a:ln w="0"/>
                          <a:solidFill>
                            <a:srgbClr val="0070C0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211,1</a:t>
                      </a:r>
                      <a:endParaRPr lang="ru-RU" sz="1200" b="1" cap="none" spc="0" dirty="0">
                        <a:ln w="0"/>
                        <a:solidFill>
                          <a:srgbClr val="0070C0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cap="none" spc="0" dirty="0" smtClean="0">
                          <a:ln w="0"/>
                          <a:solidFill>
                            <a:srgbClr val="0070C0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423,6</a:t>
                      </a:r>
                      <a:endParaRPr lang="ru-RU" sz="1200" b="1" cap="none" spc="0" dirty="0">
                        <a:ln w="0"/>
                        <a:solidFill>
                          <a:srgbClr val="0070C0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021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Расходы на проведение выборов в органы местного самоуправления по иным непрограммным мероприятиям в рамках непрограммного направления деятельности "Реализация функций органов местного самоуправления Ильинского сельского поселения"(Специальные расходы) </a:t>
                      </a:r>
                    </a:p>
                  </a:txBody>
                  <a:tcPr marL="9053" marR="9053" marT="9053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cap="none" spc="0" dirty="0" smtClean="0">
                          <a:ln w="0"/>
                          <a:solidFill>
                            <a:srgbClr val="0070C0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200" b="1" cap="none" spc="0" dirty="0">
                        <a:ln w="0"/>
                        <a:solidFill>
                          <a:srgbClr val="0070C0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cap="none" spc="0" dirty="0" smtClean="0">
                          <a:ln w="0"/>
                          <a:solidFill>
                            <a:srgbClr val="0070C0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294,8</a:t>
                      </a:r>
                      <a:endParaRPr lang="ru-RU" sz="1200" b="1" cap="none" spc="0" dirty="0">
                        <a:ln w="0"/>
                        <a:solidFill>
                          <a:srgbClr val="0070C0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cap="none" spc="0" dirty="0" smtClean="0">
                          <a:ln w="0"/>
                          <a:solidFill>
                            <a:srgbClr val="0070C0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200" b="1" cap="none" spc="0" dirty="0">
                        <a:ln w="0"/>
                        <a:solidFill>
                          <a:srgbClr val="0070C0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021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Реализация направления расходов по иным непрограммным мероприятиям в рамках непрограммного направления деятельности "Реализация функций органов местного самоуправления Ильинского сельского поселения" (Уплата налогов, сборов и иных платежей)</a:t>
                      </a:r>
                    </a:p>
                  </a:txBody>
                  <a:tcPr marL="9053" marR="9053" marT="9053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cap="none" spc="0" dirty="0" smtClean="0">
                          <a:ln w="0"/>
                          <a:solidFill>
                            <a:srgbClr val="0070C0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</a:t>
                      </a:r>
                      <a:endParaRPr lang="ru-RU" sz="1200" b="1" cap="none" spc="0" dirty="0">
                        <a:ln w="0"/>
                        <a:solidFill>
                          <a:srgbClr val="0070C0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cap="none" spc="0" dirty="0" smtClean="0">
                          <a:ln w="0"/>
                          <a:solidFill>
                            <a:srgbClr val="0070C0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</a:t>
                      </a:r>
                      <a:endParaRPr lang="ru-RU" sz="1200" b="1" cap="none" spc="0" dirty="0">
                        <a:ln w="0"/>
                        <a:solidFill>
                          <a:srgbClr val="0070C0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cap="none" spc="0" dirty="0" smtClean="0">
                          <a:ln w="0"/>
                          <a:solidFill>
                            <a:srgbClr val="0070C0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</a:t>
                      </a:r>
                      <a:endParaRPr lang="ru-RU" sz="1200" b="1" cap="none" spc="0" dirty="0">
                        <a:ln w="0"/>
                        <a:solidFill>
                          <a:srgbClr val="0070C0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06248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71896" y="296884"/>
            <a:ext cx="8680862" cy="65314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 ИЛЬИНСКОГО СЕЛЬСКОГО ПОСЕЛЕНИЯ НА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И НА ПЛАНОВЫЙ ПЕРИОД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093090"/>
              </p:ext>
            </p:extLst>
          </p:nvPr>
        </p:nvGraphicFramePr>
        <p:xfrm>
          <a:off x="831272" y="1275411"/>
          <a:ext cx="8621484" cy="24812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4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09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8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70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112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18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</a:t>
                      </a:r>
                      <a:r>
                        <a:rPr lang="ru-RU" sz="1800" b="1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8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</a:t>
                      </a:r>
                      <a:r>
                        <a:rPr lang="ru-RU" sz="1800" b="1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8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 </a:t>
                      </a:r>
                      <a:r>
                        <a:rPr lang="ru-RU" sz="1800" b="1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8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49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ИСТОЧНИКИ ВНУТРЕННЕГО ФИНАНСИРОВАНИЯ ДЕФИЦИТОВ БЮДЖЕТОВ</a:t>
                      </a:r>
                    </a:p>
                  </a:txBody>
                  <a:tcPr marL="9053" marR="9053" marT="90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3" marR="9053" marT="90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3" marR="9053" marT="90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53" marR="9053" marT="9053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15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прочих остатков денежных средств бюджетов сельских поселений</a:t>
                      </a:r>
                    </a:p>
                  </a:txBody>
                  <a:tcPr marL="9053" marR="9053" marT="9053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9313,6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8619,5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8475,2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649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Уменьшение прочих остатков денежных средств бюджетов сельских поселений</a:t>
                      </a:r>
                    </a:p>
                  </a:txBody>
                  <a:tcPr marL="9053" marR="9053" marT="9053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9313,6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8619,5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8475,2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Рамка 4"/>
          <p:cNvSpPr/>
          <p:nvPr/>
        </p:nvSpPr>
        <p:spPr>
          <a:xfrm>
            <a:off x="2042556" y="4208436"/>
            <a:ext cx="5593278" cy="2208811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21330" y="4512622"/>
            <a:ext cx="3835730" cy="160043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ru-RU" sz="1400" b="1" i="1" dirty="0">
                <a:ln/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местного бюджета не должен</a:t>
            </a:r>
          </a:p>
          <a:p>
            <a:pPr algn="ctr"/>
            <a:r>
              <a:rPr lang="ru-RU" sz="1400" b="1" i="1" dirty="0">
                <a:ln/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превышать 10 процентов утвержденного</a:t>
            </a:r>
          </a:p>
          <a:p>
            <a:pPr algn="ctr"/>
            <a:r>
              <a:rPr lang="ru-RU" sz="1400" b="1" i="1" dirty="0">
                <a:ln/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годового объема доходов местного</a:t>
            </a:r>
          </a:p>
          <a:p>
            <a:pPr algn="ctr"/>
            <a:r>
              <a:rPr lang="ru-RU" sz="1400" b="1" i="1" dirty="0">
                <a:ln/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без учета утвержденного объема</a:t>
            </a:r>
          </a:p>
          <a:p>
            <a:pPr algn="ctr"/>
            <a:r>
              <a:rPr lang="ru-RU" sz="1400" b="1" i="1" dirty="0">
                <a:ln/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безвозмездных поступлений и (или)</a:t>
            </a:r>
          </a:p>
          <a:p>
            <a:pPr algn="ctr"/>
            <a:r>
              <a:rPr lang="ru-RU" sz="1400" b="1" i="1" dirty="0">
                <a:ln/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поступлений налоговых доходов по</a:t>
            </a:r>
          </a:p>
          <a:p>
            <a:pPr algn="ctr"/>
            <a:r>
              <a:rPr lang="ru-RU" sz="1400" b="1" i="1" dirty="0">
                <a:ln/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дополнительным нормативам отчислений.</a:t>
            </a:r>
          </a:p>
        </p:txBody>
      </p:sp>
    </p:spTree>
    <p:extLst>
      <p:ext uri="{BB962C8B-B14F-4D97-AF65-F5344CB8AC3E}">
        <p14:creationId xmlns:p14="http://schemas.microsoft.com/office/powerpoint/2010/main" val="24796588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900igr.net/up/datai/171261/0001-001-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515" y="285008"/>
            <a:ext cx="9369630" cy="6106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8445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2256692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характеристики бюджета </a:t>
            </a: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Ильинского </a:t>
            </a: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</a:t>
            </a: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2025 </a:t>
            </a: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  <a:endParaRPr lang="ru-RU" sz="28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0640362"/>
              </p:ext>
            </p:extLst>
          </p:nvPr>
        </p:nvGraphicFramePr>
        <p:xfrm>
          <a:off x="677863" y="3010485"/>
          <a:ext cx="8596312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7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07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90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49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503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 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751" marR="7475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033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9 313,6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8 619,5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8 475,2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033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9 313,6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8 619,5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8 475,2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6308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ДЕФИЦИТ, ПРОФИЦИТ</a:t>
                      </a:r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751" marR="7475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268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бюджета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Ильинского сельского поселения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2025-2027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годах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087585" y="1855850"/>
            <a:ext cx="3574473" cy="5700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838204" y="5182919"/>
            <a:ext cx="4940134" cy="12653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 - это финансовая помощь из бюджетов других уровней (межбюджетные трансферты), от физических и юридических лиц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320145" y="2838203"/>
            <a:ext cx="4572000" cy="20900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 – доходы от использования муниципального имущества и деятельности органов местного самоуправления, платежи эквивалентного и штрафного характера, а также средства, привлеченные на добровольных началах. 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110343" y="2838203"/>
            <a:ext cx="3574473" cy="20900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 – доходы от федеральных налогов и сборов, региональных налогов, местных налогов и сборов, а также пеней и штрафов по ним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3431969" y="2425866"/>
            <a:ext cx="130628" cy="4123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6210795" y="2425866"/>
            <a:ext cx="225631" cy="4123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4874821" y="2425866"/>
            <a:ext cx="100847" cy="27570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529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доходной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Ильинского сельского поселения 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2025-2027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годы</a:t>
            </a: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25051451"/>
              </p:ext>
            </p:extLst>
          </p:nvPr>
        </p:nvGraphicFramePr>
        <p:xfrm>
          <a:off x="677334" y="2160589"/>
          <a:ext cx="418306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sz="1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Доходы </a:t>
            </a:r>
            <a:r>
              <a:rPr lang="ru-RU" sz="1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бюджета </a:t>
            </a:r>
            <a:r>
              <a:rPr lang="ru-RU" sz="1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в </a:t>
            </a:r>
            <a:r>
              <a:rPr lang="ru-RU" sz="1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1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 составят </a:t>
            </a:r>
            <a:r>
              <a:rPr lang="ru-RU" sz="1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9313,6 </a:t>
            </a:r>
            <a:r>
              <a:rPr lang="ru-RU" sz="1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тыс.рублей</a:t>
            </a:r>
            <a:r>
              <a:rPr lang="ru-RU" sz="1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том числе: налоговые и неналоговые – </a:t>
            </a:r>
            <a:r>
              <a:rPr lang="ru-RU" sz="1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7117,5 </a:t>
            </a:r>
            <a:r>
              <a:rPr lang="ru-RU" sz="1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тыс.рублей</a:t>
            </a:r>
            <a:r>
              <a:rPr lang="ru-RU" sz="1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безвозмездные поступления – </a:t>
            </a:r>
            <a:r>
              <a:rPr lang="ru-RU" sz="1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2196,5 </a:t>
            </a:r>
            <a:r>
              <a:rPr lang="ru-RU" sz="1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тыс.рублей</a:t>
            </a:r>
            <a:r>
              <a:rPr lang="ru-RU" sz="1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>
              <a:buClr>
                <a:srgbClr val="F496CB">
                  <a:lumMod val="75000"/>
                </a:srgbClr>
              </a:buClr>
            </a:pPr>
            <a:r>
              <a:rPr lang="ru-RU" sz="1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</a:t>
            </a:r>
            <a:r>
              <a:rPr lang="ru-RU" sz="1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бюджета </a:t>
            </a:r>
            <a:r>
              <a:rPr lang="ru-RU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в </a:t>
            </a:r>
            <a:r>
              <a:rPr lang="ru-RU" sz="1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 составят </a:t>
            </a:r>
            <a:r>
              <a:rPr lang="ru-RU" sz="1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8619,5 </a:t>
            </a:r>
            <a:r>
              <a:rPr lang="ru-RU" sz="1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тыс.рублей</a:t>
            </a:r>
            <a:r>
              <a:rPr lang="ru-RU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том числе: налоговые и неналоговые – </a:t>
            </a:r>
            <a:r>
              <a:rPr lang="ru-RU" sz="1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6913,9 </a:t>
            </a:r>
            <a:r>
              <a:rPr lang="ru-RU" sz="1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тыс.рублей</a:t>
            </a:r>
            <a:r>
              <a:rPr lang="ru-RU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безвозмездные поступления – </a:t>
            </a:r>
            <a:r>
              <a:rPr lang="ru-RU" sz="1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1705,8 </a:t>
            </a:r>
            <a:r>
              <a:rPr lang="ru-RU" sz="1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тыс.рублей</a:t>
            </a:r>
            <a:r>
              <a:rPr lang="ru-RU" sz="1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Clr>
                <a:srgbClr val="F496CB">
                  <a:lumMod val="75000"/>
                </a:srgbClr>
              </a:buClr>
            </a:pPr>
            <a:r>
              <a:rPr lang="ru-RU" sz="1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</a:t>
            </a:r>
            <a:r>
              <a:rPr lang="ru-RU" sz="1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бюджета </a:t>
            </a:r>
            <a:r>
              <a:rPr lang="ru-RU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в </a:t>
            </a:r>
            <a:r>
              <a:rPr lang="ru-RU" sz="1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 составят </a:t>
            </a:r>
            <a:r>
              <a:rPr lang="ru-RU" sz="1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8475,2 </a:t>
            </a:r>
            <a:r>
              <a:rPr lang="ru-RU" sz="1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тыс.рублей</a:t>
            </a:r>
            <a:r>
              <a:rPr lang="ru-RU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том числе: налоговые и неналоговые – </a:t>
            </a:r>
            <a:r>
              <a:rPr lang="ru-RU" sz="1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6944,4 </a:t>
            </a:r>
            <a:r>
              <a:rPr lang="ru-RU" sz="1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тыс.рублей</a:t>
            </a:r>
            <a:r>
              <a:rPr lang="ru-RU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безвозмездные поступления – </a:t>
            </a:r>
            <a:r>
              <a:rPr lang="ru-RU" sz="1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1530,8 </a:t>
            </a:r>
            <a:r>
              <a:rPr lang="ru-RU" sz="1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тыс.рублей</a:t>
            </a:r>
            <a:r>
              <a:rPr lang="ru-RU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>
              <a:buClr>
                <a:srgbClr val="F496CB">
                  <a:lumMod val="75000"/>
                </a:srgbClr>
              </a:buClr>
            </a:pPr>
            <a:endParaRPr lang="ru-RU" sz="1400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15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>
            <a:noAutofit/>
          </a:bodyPr>
          <a:lstStyle/>
          <a:p>
            <a:pPr algn="ctr"/>
            <a:r>
              <a:rPr lang="ru-RU" sz="28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налоговых и неналоговых доходов </a:t>
            </a:r>
            <a:r>
              <a:rPr lang="ru-RU" sz="28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бюджета </a:t>
            </a:r>
            <a:r>
              <a:rPr lang="ru-RU" sz="28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Ильинского сельского поселения </a:t>
            </a:r>
            <a:br>
              <a:rPr lang="ru-RU" sz="28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8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28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sz="2800" b="1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3404759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1268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 БЕЗВОЗМЕЗДНЫХ ПОСТУПЛЕНИЙ В БЮДЖЕТ ИЛЬИНСКОГО СЕЛЬСКОГО ПОСЕЛЕНИЯ В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2025-2027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ГОДАХ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8750852"/>
              </p:ext>
            </p:extLst>
          </p:nvPr>
        </p:nvGraphicFramePr>
        <p:xfrm>
          <a:off x="677863" y="2160588"/>
          <a:ext cx="8596312" cy="430276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42741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87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00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33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 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 на выравнивание бюджетной обеспеченности</a:t>
                      </a:r>
                      <a:endParaRPr lang="ru-RU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1 700,7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1 530,6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1 530,6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 бюджетам на поддержку мер по обеспечению сбалансированности бюджетов</a:t>
                      </a:r>
                      <a:endParaRPr lang="ru-RU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335,3</a:t>
                      </a:r>
                      <a:endParaRPr lang="ru-RU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09819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сельских поселений на выполнение передаваемых полномочий субъектов Российской Федерации</a:t>
                      </a:r>
                      <a:endParaRPr lang="ru-RU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lang="ru-RU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lang="ru-RU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lang="ru-RU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сельских поселений на осуществление первичного воинского учета на территориях, где отсутствуют военные комиссариаты</a:t>
                      </a:r>
                      <a:endParaRPr lang="ru-RU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160,3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175,0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223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96981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РАСХОДЫ БЮДЖЕТА ПОСЕЛЕНИЯ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2303813"/>
            <a:ext cx="8596668" cy="315883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</a:t>
            </a:r>
            <a:r>
              <a:rPr lang="ru-RU" sz="1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- это средства, выплачиваемые из бюджета на реализацию расходных</a:t>
            </a:r>
            <a:br>
              <a:rPr lang="ru-RU" sz="1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обязательств </a:t>
            </a: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поселения, в том числе:</a:t>
            </a:r>
          </a:p>
          <a:p>
            <a:pPr algn="ctr"/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На функционирование органов местного самоуправления;</a:t>
            </a:r>
          </a:p>
          <a:p>
            <a:pPr algn="ctr"/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На функционирование учреждений культуры;</a:t>
            </a:r>
          </a:p>
          <a:p>
            <a:pPr algn="ctr"/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На выполнение мероприятий в рамках муниципальных программ;</a:t>
            </a:r>
          </a:p>
          <a:p>
            <a:pPr algn="ctr"/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На иные непрограммные расходы.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902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0462" y="502722"/>
            <a:ext cx="8596668" cy="119544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1800" b="1" i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РАСХОДОВ </a:t>
            </a:r>
            <a:r>
              <a:rPr lang="ru-RU" sz="1800" b="1" i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i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i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</a:t>
            </a:r>
            <a:r>
              <a:rPr lang="ru-RU" sz="1800" b="1" i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1800" b="1" i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ИЛЬИНСКОГО СЕЛЬСКОГО ПОСЕЛЕНИЯ НА </a:t>
            </a:r>
            <a:r>
              <a:rPr lang="ru-RU" sz="1800" b="1" i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ГОД</a:t>
            </a:r>
            <a:endParaRPr lang="ru-RU" sz="1800" b="1" i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60462" y="2006930"/>
            <a:ext cx="8596668" cy="389510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99002" y="2148446"/>
            <a:ext cx="2386940" cy="1220187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ОБЩЕГОСУДАРСТВЕННЫЕ ВОПРОСЫ – </a:t>
            </a:r>
            <a:r>
              <a:rPr lang="ru-RU" sz="12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6259,3тыс.руб.лей</a:t>
            </a:r>
            <a:endParaRPr lang="ru-RU" sz="1200" b="1" dirty="0" smtClean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966358" y="2363191"/>
            <a:ext cx="2245064" cy="10549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ЖИЛИЩНО-КОММУНАЛЬНОЕ ХОЗЯЙСТВО– </a:t>
            </a:r>
            <a:r>
              <a:rPr lang="ru-RU" sz="12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786,0 </a:t>
            </a:r>
            <a:r>
              <a:rPr lang="ru-RU" sz="1200" b="1" dirty="0" err="1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тыс.рублей</a:t>
            </a:r>
            <a:endParaRPr lang="ru-RU" sz="1200" b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859481" y="3717964"/>
            <a:ext cx="3515095" cy="6531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НАЦИОНАЛЬНАЯ ОБОРОНА – </a:t>
            </a:r>
            <a:r>
              <a:rPr lang="ru-RU" sz="12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160,3 </a:t>
            </a:r>
            <a:r>
              <a:rPr lang="ru-RU" sz="1200" b="1" dirty="0" err="1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тыс.рублей</a:t>
            </a:r>
            <a:endParaRPr lang="ru-RU" sz="1200" b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288694" y="3677392"/>
            <a:ext cx="2197248" cy="17971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Национальная безопасность и правоохранительная деятельность – </a:t>
            </a:r>
            <a:r>
              <a:rPr lang="ru-RU" sz="14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13,0тыс.рублей</a:t>
            </a:r>
            <a:endParaRPr lang="ru-RU" sz="1400" b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785756" y="4670956"/>
            <a:ext cx="4191990" cy="10054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КУЛЬТУРА, КИНЕМАТОГРАФИЯ – </a:t>
            </a:r>
            <a:r>
              <a:rPr lang="ru-RU" sz="12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1810,0 </a:t>
            </a:r>
            <a:r>
              <a:rPr lang="ru-RU" sz="1200" b="1" dirty="0" err="1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тыс.рублей</a:t>
            </a:r>
            <a:endParaRPr lang="ru-RU" sz="1200" b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685809" y="2363192"/>
            <a:ext cx="2386940" cy="1163780"/>
          </a:xfrm>
          <a:prstGeom prst="roundRect">
            <a:avLst>
              <a:gd name="adj" fmla="val 160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ПОЛИТИКА – </a:t>
            </a:r>
            <a:r>
              <a:rPr lang="ru-RU" sz="12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280,0 </a:t>
            </a:r>
            <a:r>
              <a:rPr lang="ru-RU" sz="1200" b="1" dirty="0" err="1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тыс.рублей</a:t>
            </a:r>
            <a:r>
              <a:rPr lang="ru-RU" sz="12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b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879279" y="3677392"/>
            <a:ext cx="1371600" cy="64183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9A0000"/>
                </a:solidFill>
              </a:rPr>
              <a:t>Образование – 5,0 </a:t>
            </a:r>
            <a:r>
              <a:rPr lang="ru-RU" sz="1400" dirty="0" err="1" smtClean="0">
                <a:solidFill>
                  <a:srgbClr val="9A0000"/>
                </a:solidFill>
              </a:rPr>
              <a:t>тыс.рублей</a:t>
            </a:r>
            <a:endParaRPr lang="ru-RU" sz="1400" dirty="0">
              <a:solidFill>
                <a:srgbClr val="9A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6710" y="427512"/>
            <a:ext cx="10829856" cy="8669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 НА </a:t>
            </a:r>
            <a:r>
              <a:rPr lang="ru-RU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НА ПЛАНОВЫЙ ПЕРИОД </a:t>
            </a:r>
            <a:r>
              <a:rPr lang="ru-RU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годы</a:t>
            </a:r>
            <a:endParaRPr lang="ru-RU" sz="28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2636454"/>
              </p:ext>
            </p:extLst>
          </p:nvPr>
        </p:nvGraphicFramePr>
        <p:xfrm>
          <a:off x="285007" y="1306287"/>
          <a:ext cx="11340935" cy="5047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9747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587</TotalTime>
  <Words>861</Words>
  <Application>Microsoft Office PowerPoint</Application>
  <PresentationFormat>Широкоэкранный</PresentationFormat>
  <Paragraphs>162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Times New Roman</vt:lpstr>
      <vt:lpstr>Trebuchet MS</vt:lpstr>
      <vt:lpstr>Wingdings 3</vt:lpstr>
      <vt:lpstr>Грань</vt:lpstr>
      <vt:lpstr>ПРОЕКТ  БЮДЖЕТА ИЛЬИНСКОГО СЕЛЬСКОГО ПОСЕЛЕНИЯ НА 2025 ГОД И НА ПЛАНОВЫЙ ПЕРИОД 2026 И 2027 ГОДОВ</vt:lpstr>
      <vt:lpstr>Основные характеристики бюджета  Ильинского сельского поселения  на 2025 год и плановый период 2026 и 2027 годов</vt:lpstr>
      <vt:lpstr>Структура доходов бюджета Ильинского сельского поселения в 2025-2027 годах</vt:lpstr>
      <vt:lpstr>Структура доходной части ПРОЕКТА бюджета Ильинского сельского поселения на 2025-2027 годы</vt:lpstr>
      <vt:lpstr>Структура налоговых и неналоговых доходов проекта бюджета Ильинского сельского поселения  на 2025 год</vt:lpstr>
      <vt:lpstr>ОБЪЕМ БЕЗВОЗМЕЗДНЫХ ПОСТУПЛЕНИЙ В БЮДЖЕТ ИЛЬИНСКОГО СЕЛЬСКОГО ПОСЕЛЕНИЯ В 2025-2027 ГОДАХ</vt:lpstr>
      <vt:lpstr>РАСХОДЫ БЮДЖЕТА ПОСЕЛЕНИЯ</vt:lpstr>
      <vt:lpstr>ОСНОВНЫЕ НАПРАВЛЕНИЯ РАСХОДОВ  ПРОЕКТА БЮДЖЕТА ИЛЬИНСКОГО СЕЛЬСКОГО ПОСЕЛЕНИЯ НА 2025 ГОД</vt:lpstr>
      <vt:lpstr>СТРУКТУРА РАСХОДОВ БЮДЖЕТА НА 2025 год И НА ПЛАНОВЫЙ ПЕРИОД 2026 и 2027 годы</vt:lpstr>
      <vt:lpstr>МУНИЦИПАЛЬНЫЕ ПРОГРАММЫ БЮДЖЕТА ИЛЬИНСКОГО СЕЛЬСКОГО ПОСЕЛЕНИЯ НА 2025 ГОД И НА ПЛАНОВЫЙ ПЕРИОД 2026 И 2027 ГОДОВ</vt:lpstr>
      <vt:lpstr>ДОЛЯ МУНИЦИПАЛЬНЫХ ПРОГРАММ В ОБЩЕМ ОБЪЕМЕ РАСХОДОВ, ЗАПЛАНИРОВАННЫХ НА РЕАЛИЗАЦИЮ МУНИЦИПАЛЬНЫХ ПРОГРАММ</vt:lpstr>
      <vt:lpstr>НЕПРОГРАММНЫЕ НАПРАВЛЕНИЯ ДЕЯТЕЛЬНОСТИ БЮДЖЕТА ИЛЬИНСКОГО СЕЛЬСКОГО ПОСЕЛЕНИЯ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 БЮДЖЕТА ИЛЬИНСКОГО СЕЛЬСКОГО ПОСЕЛЕНИЯ НА 2020 ГОД И НА ПЛАНОВЫЙ ПЕРИОД 2021 И 2022 ГОДОВ</dc:title>
  <dc:creator>Admin</dc:creator>
  <cp:lastModifiedBy>User</cp:lastModifiedBy>
  <cp:revision>37</cp:revision>
  <dcterms:created xsi:type="dcterms:W3CDTF">2019-12-18T09:53:18Z</dcterms:created>
  <dcterms:modified xsi:type="dcterms:W3CDTF">2025-01-21T09:02:31Z</dcterms:modified>
</cp:coreProperties>
</file>