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0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1710.3</c:v>
                </c:pt>
                <c:pt idx="1">
                  <c:v>2375.1999999999998</c:v>
                </c:pt>
                <c:pt idx="2">
                  <c:v>2482.6999999999998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00-4D2A-A3D7-6CA253D9717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2461</c:v>
                </c:pt>
                <c:pt idx="1">
                  <c:v>2508.6999999999998</c:v>
                </c:pt>
                <c:pt idx="2">
                  <c:v>2543.1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00-4D2A-A3D7-6CA253D9717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ННИФЛ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213</c:v>
                </c:pt>
                <c:pt idx="1">
                  <c:v>215</c:v>
                </c:pt>
                <c:pt idx="2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00-4D2A-A3D7-6CA253D9717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Зем.налог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4136</c:v>
                </c:pt>
                <c:pt idx="1">
                  <c:v>4181</c:v>
                </c:pt>
                <c:pt idx="2">
                  <c:v>4228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00-4D2A-A3D7-6CA253D97171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Доходы от использования имущества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40.200000000000003</c:v>
                </c:pt>
                <c:pt idx="1">
                  <c:v>40.200000000000003</c:v>
                </c:pt>
                <c:pt idx="2">
                  <c:v>40.200000000000003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00-4D2A-A3D7-6CA253D97171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компенсации затрат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8.4</c:v>
                </c:pt>
                <c:pt idx="2">
                  <c:v>19.399999999999999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200-4D2A-A3D7-6CA253D971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608176"/>
        <c:axId val="96608568"/>
      </c:barChart>
      <c:catAx>
        <c:axId val="9660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08568"/>
        <c:crosses val="autoZero"/>
        <c:auto val="1"/>
        <c:lblAlgn val="ctr"/>
        <c:lblOffset val="100"/>
        <c:noMultiLvlLbl val="0"/>
      </c:catAx>
      <c:valAx>
        <c:axId val="96608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08176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84000">
              <a:schemeClr val="bg2"/>
            </a:gs>
            <a:gs pos="51000">
              <a:schemeClr val="accent1">
                <a:lumMod val="45000"/>
                <a:lumOff val="55000"/>
              </a:schemeClr>
            </a:gs>
            <a:gs pos="97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188661417322833"/>
          <c:y val="3.0608455642778466E-2"/>
          <c:w val="0.66600113170993702"/>
          <c:h val="0.6584363315438454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программы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10611.2</c:v>
                </c:pt>
                <c:pt idx="1">
                  <c:v>10793.6</c:v>
                </c:pt>
                <c:pt idx="2">
                  <c:v>10391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6B-49DD-BF2B-B43036A6D5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всего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11531.5</c:v>
                </c:pt>
                <c:pt idx="1">
                  <c:v>11403.7</c:v>
                </c:pt>
                <c:pt idx="2">
                  <c:v>11261.2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6B-49DD-BF2B-B43036A6D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44725832"/>
        <c:axId val="96609352"/>
        <c:axId val="0"/>
      </c:bar3DChart>
      <c:catAx>
        <c:axId val="144725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09352"/>
        <c:crosses val="autoZero"/>
        <c:auto val="1"/>
        <c:lblAlgn val="ctr"/>
        <c:lblOffset val="100"/>
        <c:noMultiLvlLbl val="0"/>
      </c:catAx>
      <c:valAx>
        <c:axId val="9660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7258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blipFill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/>
              <a:t>расходы на </a:t>
            </a:r>
            <a:r>
              <a:rPr lang="ru-RU" dirty="0" smtClean="0"/>
              <a:t>2026 год </a:t>
            </a:r>
            <a:r>
              <a:rPr lang="ru-RU" dirty="0"/>
              <a:t>тыс</a:t>
            </a:r>
            <a:r>
              <a:rPr lang="ru-RU" dirty="0" smtClean="0"/>
              <a:t>. рублей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778224664363002E-4"/>
          <c:y val="3.1446540880503143E-4"/>
          <c:w val="0.97169963159889083"/>
          <c:h val="0.677696478977863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explosion val="17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B1D-42A5-8F7D-2C1903899263}"/>
              </c:ext>
            </c:extLst>
          </c:dPt>
          <c:dPt>
            <c:idx val="1"/>
            <c:bubble3D val="0"/>
            <c:explosion val="9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B1D-42A5-8F7D-2C190389926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B1D-42A5-8F7D-2C190389926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B1D-42A5-8F7D-2C1903899263}"/>
              </c:ext>
            </c:extLst>
          </c:dPt>
          <c:dPt>
            <c:idx val="4"/>
            <c:bubble3D val="0"/>
            <c:explosion val="63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B1D-42A5-8F7D-2C1903899263}"/>
              </c:ext>
            </c:extLst>
          </c:dPt>
          <c:dPt>
            <c:idx val="5"/>
            <c:bubble3D val="0"/>
            <c:explosion val="52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B1D-42A5-8F7D-2C190389926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CEE-457C-9B55-7C2EB929D4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Социальная политика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6924.3</c:v>
                </c:pt>
                <c:pt idx="1">
                  <c:v>198.7</c:v>
                </c:pt>
                <c:pt idx="2">
                  <c:v>13</c:v>
                </c:pt>
                <c:pt idx="3">
                  <c:v>60</c:v>
                </c:pt>
                <c:pt idx="4">
                  <c:v>1510.5</c:v>
                </c:pt>
                <c:pt idx="5">
                  <c:v>2510</c:v>
                </c:pt>
                <c:pt idx="6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B1D-42A5-8F7D-2C19038992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3"/>
      <a:tile tx="0" ty="0" sx="100000" sy="100000" flip="none" algn="tl"/>
    </a:blipFill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35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3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27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98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64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47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55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82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7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F73E975-A0E9-48AD-A63A-09F9BE0CEAB2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72A949A-60AA-4BE5-A6A4-3157B30CE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06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0293" y="843148"/>
            <a:ext cx="10924320" cy="483325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БЮДЖЕТА ИЛЬИНСКОГО СЕЛЬСКОГО ПОСЕЛЕНИЯ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 </a:t>
            </a:r>
            <a:b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 ПЛАНОВЫЙ ПЕРИОД </a:t>
            </a:r>
            <a:b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и 2028 годов</a:t>
            </a:r>
            <a:endParaRPr lang="ru-RU" sz="4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80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915" y="609600"/>
            <a:ext cx="11139854" cy="1184031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Непрограммные направления расходов бюджета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Ильинского сельского поселения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2026-2028 годы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445011"/>
              </p:ext>
            </p:extLst>
          </p:nvPr>
        </p:nvGraphicFramePr>
        <p:xfrm>
          <a:off x="553915" y="1890348"/>
          <a:ext cx="11139853" cy="4403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160">
                  <a:extLst>
                    <a:ext uri="{9D8B030D-6E8A-4147-A177-3AD203B41FA5}">
                      <a16:colId xmlns:a16="http://schemas.microsoft.com/office/drawing/2014/main" val="4206060198"/>
                    </a:ext>
                  </a:extLst>
                </a:gridCol>
                <a:gridCol w="1785427">
                  <a:extLst>
                    <a:ext uri="{9D8B030D-6E8A-4147-A177-3AD203B41FA5}">
                      <a16:colId xmlns:a16="http://schemas.microsoft.com/office/drawing/2014/main" val="888552513"/>
                    </a:ext>
                  </a:extLst>
                </a:gridCol>
                <a:gridCol w="1943920">
                  <a:extLst>
                    <a:ext uri="{9D8B030D-6E8A-4147-A177-3AD203B41FA5}">
                      <a16:colId xmlns:a16="http://schemas.microsoft.com/office/drawing/2014/main" val="2357073409"/>
                    </a:ext>
                  </a:extLst>
                </a:gridCol>
                <a:gridCol w="2134346">
                  <a:extLst>
                    <a:ext uri="{9D8B030D-6E8A-4147-A177-3AD203B41FA5}">
                      <a16:colId xmlns:a16="http://schemas.microsoft.com/office/drawing/2014/main" val="517376288"/>
                    </a:ext>
                  </a:extLst>
                </a:gridCol>
              </a:tblGrid>
              <a:tr h="37286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183930"/>
                  </a:ext>
                </a:extLst>
              </a:tr>
              <a:tr h="82746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 Администрации Ильинского сельского поселения на финансовое обеспечение непредвиденных расходов в рамках непрограммного направления деятельности "Реализация функций органов местного самоуправления Ильинского сельского поселения"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358264"/>
                  </a:ext>
                </a:extLst>
              </a:tr>
              <a:tr h="47899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муниципального имущества, признание прав и регулирование отношений по муниципальной 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собственности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401692"/>
                  </a:ext>
                </a:extLst>
              </a:tr>
              <a:tr h="448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топографо-геодезические, картографические и землеустроительные 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работы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070280"/>
                  </a:ext>
                </a:extLst>
              </a:tr>
              <a:tr h="44840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осуществление первичного воинского учета на территориях, где отсутствуют военные 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комиссариаты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198,7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205,1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212,7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61849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Условно утвержденные расходы (Специальные расходы)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552,5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540874"/>
                  </a:ext>
                </a:extLst>
              </a:tr>
              <a:tr h="37733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на проведение выборов в органы местного самоуправления (Специальные расходы)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294,8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090615"/>
                  </a:ext>
                </a:extLst>
              </a:tr>
              <a:tr h="51588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Реализация направления расходов в рамках обеспечения деятельности Администрации Ильинского сельского поселения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272,4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405977"/>
                  </a:ext>
                </a:extLst>
              </a:tr>
              <a:tr h="56121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Реализация направления расходов в рамках обеспечения деятельности Администрации Ильинского сельского поселения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7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1"/>
            <a:ext cx="8915399" cy="1504208"/>
          </a:xfrm>
        </p:spPr>
        <p:txBody>
          <a:bodyPr>
            <a:normAutofit/>
          </a:bodyPr>
          <a:lstStyle/>
          <a:p>
            <a:pPr algn="ctr"/>
            <a:r>
              <a:rPr lang="ru-RU" alt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 </a:t>
            </a:r>
            <a:r>
              <a:rPr lang="ru-RU" alt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ФОРМА ОБРАЗОВАНИЯ  </a:t>
            </a:r>
            <a:br>
              <a:rPr lang="ru-RU" alt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РАСХОДОВАНИЯ  ДЕНЕЖНЫХ  СРЕДСТВ,  ПРЕДНАЗНАЧЕННЫХ  ДЛЯ  ФИНАНСОВОГО  ОБЕСПЕЧЕНИЯ  ДЕЯТЕЛЬНОСТИ</a:t>
            </a:r>
            <a:br>
              <a:rPr lang="ru-RU" alt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650670"/>
            <a:ext cx="8915399" cy="4476998"/>
          </a:xfrm>
        </p:spPr>
        <p:txBody>
          <a:bodyPr>
            <a:normAutofit/>
          </a:bodyPr>
          <a:lstStyle/>
          <a:p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поступающие в бюджет </a:t>
            </a:r>
            <a:endParaRPr lang="ru-RU" alt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средства(налоги юридических </a:t>
            </a:r>
            <a:endParaRPr lang="ru-RU" alt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 административные </a:t>
            </a:r>
            <a:endParaRPr lang="ru-RU" alt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сборы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платежи , безвозмездные поступления</a:t>
            </a: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Превышение доходов над </a:t>
            </a:r>
          </a:p>
          <a:p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расходами образует </a:t>
            </a:r>
          </a:p>
          <a:p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положительный остаток</a:t>
            </a:r>
          </a:p>
          <a:p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бюджета</a:t>
            </a:r>
          </a:p>
          <a:p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профицит      </a:t>
            </a: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7920843" y="1911928"/>
            <a:ext cx="325383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Georgia" panose="02040502050405020303" pitchFamily="18" charset="0"/>
              <a:buNone/>
            </a:pP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это выплачиваемые </a:t>
            </a:r>
            <a:endParaRPr lang="ru-RU" alt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Georgia" panose="02040502050405020303" pitchFamily="18" charset="0"/>
              <a:buNone/>
            </a:pP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денежные средства </a:t>
            </a:r>
            <a:endParaRPr lang="ru-RU" alt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Georgia" panose="02040502050405020303" pitchFamily="18" charset="0"/>
              <a:buNone/>
            </a:pP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</a:t>
            </a: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Georgia" panose="02040502050405020303" pitchFamily="18" charset="0"/>
              <a:buNone/>
            </a:pP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доходную, то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Georgia" panose="02040502050405020303" pitchFamily="18" charset="0"/>
              <a:buNone/>
            </a:pP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бюджет  </a:t>
            </a:r>
            <a:r>
              <a:rPr lang="ru-RU" alt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                 </a:t>
            </a:r>
            <a:endParaRPr lang="ru-RU" alt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дефицитом </a:t>
            </a:r>
            <a:endParaRPr lang="ru-RU" alt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fed7c7418dd0f5b0d055843e437c01ec4c2b23a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9" b="18269"/>
          <a:stretch>
            <a:fillRect/>
          </a:stretch>
        </p:blipFill>
        <p:spPr bwMode="auto">
          <a:xfrm>
            <a:off x="5272644" y="3740728"/>
            <a:ext cx="4049486" cy="2066306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71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654" y="609600"/>
            <a:ext cx="11201400" cy="13563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проекта 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Ильинского сельского поселения на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плановый период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 годов</a:t>
            </a:r>
            <a:b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1800" i="1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663509"/>
              </p:ext>
            </p:extLst>
          </p:nvPr>
        </p:nvGraphicFramePr>
        <p:xfrm>
          <a:off x="738555" y="2434441"/>
          <a:ext cx="10766056" cy="323008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69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1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1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1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 год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11 531,5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11 403,7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11 261,2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468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11 531,5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403,7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11 261,2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968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 ПРОФИЦИТ (+)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1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609600"/>
            <a:ext cx="10889149" cy="8391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проекта бюджета Ильинского сельского поселения</a:t>
            </a: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6478" y="3948527"/>
            <a:ext cx="10678134" cy="2246392"/>
          </a:xfrm>
        </p:spPr>
        <p:txBody>
          <a:bodyPr>
            <a:noAutofit/>
          </a:bodyPr>
          <a:lstStyle/>
          <a:p>
            <a:pPr marL="68580">
              <a:defRPr/>
            </a:pP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бюджета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Ильинского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состоят из следующих поступлений:</a:t>
            </a:r>
          </a:p>
          <a:p>
            <a:pPr>
              <a:defRPr/>
            </a:pP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налог на доходы физических лиц</a:t>
            </a:r>
          </a:p>
          <a:p>
            <a:pPr>
              <a:defRPr/>
            </a:pP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сельскохозяйственный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</a:t>
            </a:r>
            <a:endParaRPr lang="ru-RU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налоги на имущество (налог на имущество физических лиц, земельный налог)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792989"/>
            <a:ext cx="2500312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309" y="1792989"/>
            <a:ext cx="2286000" cy="181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65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178" y="609600"/>
            <a:ext cx="10792434" cy="8391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проекта бюджета Ильинского сельского поселения</a:t>
            </a:r>
            <a:endParaRPr lang="ru-RU" sz="28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6816" y="1603168"/>
            <a:ext cx="10607796" cy="4334493"/>
          </a:xfrm>
        </p:spPr>
        <p:txBody>
          <a:bodyPr>
            <a:noAutofit/>
          </a:bodyPr>
          <a:lstStyle/>
          <a:p>
            <a:pPr marL="68580">
              <a:defRPr/>
            </a:pPr>
            <a:r>
              <a:rPr lang="ru-RU" sz="2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неналоговым доходам </a:t>
            </a:r>
            <a:r>
              <a:rPr lang="ru-RU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Ильинского </a:t>
            </a:r>
            <a:r>
              <a:rPr lang="ru-RU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следующие поступления:</a:t>
            </a:r>
            <a:endParaRPr lang="ru-RU" sz="20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использования имуществ, находящегося в государственной и муниципальной собственности</a:t>
            </a:r>
            <a:endParaRPr lang="ru-RU" sz="20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оказания платных услуг (работ) и компенсации затрат государства</a:t>
            </a:r>
            <a:endParaRPr lang="ru-RU" sz="20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69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1" y="624109"/>
            <a:ext cx="10361612" cy="135906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ДОХОДОВ БЮДЖЕТА ИЛЬИНСКОГО СЕЛЬСКОГО ПОСЕЛЕНИЯ НА 202</a:t>
            </a:r>
            <a:r>
              <a:rPr lang="en-US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200" b="1" dirty="0" smtClean="0">
                <a:solidFill>
                  <a:srgbClr val="4804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годы</a:t>
            </a:r>
            <a:endParaRPr lang="ru-RU" sz="3200" b="1" dirty="0">
              <a:solidFill>
                <a:srgbClr val="48043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213589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47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ИЛЬИНСКОГО СЕЛЬСКОГО ПОСЕЛЕНИЯ НА 202</a:t>
            </a:r>
            <a:r>
              <a:rPr lang="en-US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2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ГОДЫ</a:t>
            </a:r>
            <a:endParaRPr lang="ru-RU" sz="32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841102"/>
              </p:ext>
            </p:extLst>
          </p:nvPr>
        </p:nvGraphicFramePr>
        <p:xfrm>
          <a:off x="1209674" y="2054431"/>
          <a:ext cx="10294940" cy="4492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1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7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9053" marR="9053" marT="9053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</a:t>
                      </a:r>
                      <a:r>
                        <a:rPr lang="en-US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053" marR="9053" marT="9053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</a:t>
                      </a:r>
                      <a:r>
                        <a:rPr lang="en-US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053" marR="9053" marT="9053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202</a:t>
                      </a:r>
                      <a:r>
                        <a:rPr lang="en-US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053" marR="9053" marT="9053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6924,3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6654,7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6809,9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198,7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205,1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212,7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39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13,0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13,0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13,0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2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</a:t>
                      </a:r>
                      <a:r>
                        <a:rPr lang="ru-RU" sz="1600" b="0" i="0" u="none" strike="noStrike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 экономика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60,0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40,0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387075172"/>
                  </a:ext>
                </a:extLst>
              </a:tr>
              <a:tr h="38402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1510,5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1445,9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990,6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 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15,0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15,0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2510,0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2660,0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2840,0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300,0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350,0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350,0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</a:t>
                      </a:r>
                      <a:endParaRPr lang="ru-RU" sz="1600" b="0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11 531,5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11 403,7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11 261,2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53" marR="9053" marT="905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8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6" y="446087"/>
            <a:ext cx="10388600" cy="1744663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муниципальных программ в общем объеме расходов бюджета поселения в 2021-2023 годах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160681"/>
              </p:ext>
            </p:extLst>
          </p:nvPr>
        </p:nvGraphicFramePr>
        <p:xfrm>
          <a:off x="4276725" y="2371725"/>
          <a:ext cx="6826250" cy="336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https://avatars.mds.yandex.net/get-pdb/964669/08d45405-8fe9-4650-baba-f7a681b4bfbb/s37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2589212"/>
            <a:ext cx="3571875" cy="3571875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230770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10591800" cy="135636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</a:t>
            </a:r>
            <a:r>
              <a:rPr lang="ru-RU" b="1" i="1" u="sng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b="1" i="1" u="sng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Ильинского сельского поселения </a:t>
            </a:r>
            <a:r>
              <a:rPr lang="ru-RU" b="1" i="1" u="sng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u="sng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 smtClean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2026 </a:t>
            </a:r>
            <a:r>
              <a:rPr lang="ru-RU" b="1" i="1" u="sng" dirty="0">
                <a:solidFill>
                  <a:srgbClr val="9A2F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157018"/>
              </p:ext>
            </p:extLst>
          </p:nvPr>
        </p:nvGraphicFramePr>
        <p:xfrm>
          <a:off x="1143000" y="2057400"/>
          <a:ext cx="10591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110431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620</TotalTime>
  <Words>446</Words>
  <Application>Microsoft Office PowerPoint</Application>
  <PresentationFormat>Широкоэкранный</PresentationFormat>
  <Paragraphs>131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Georgia</vt:lpstr>
      <vt:lpstr>Times New Roman</vt:lpstr>
      <vt:lpstr>Базис</vt:lpstr>
      <vt:lpstr>ПРОЕКТ БЮДЖЕТА ИЛЬИНСКОГО СЕЛЬСКОГО ПОСЕЛЕНИЯ  НА 2026 год  и НА ПЛАНОВЫЙ ПЕРИОД  2027 и 2028 годов</vt:lpstr>
      <vt:lpstr>БЮДЖЕТ  – ФОРМА ОБРАЗОВАНИЯ   И  РАСХОДОВАНИЯ  ДЕНЕЖНЫХ  СРЕДСТВ,  ПРЕДНАЗНАЧЕННЫХ  ДЛЯ  ФИНАНСОВОГО  ОБЕСПЕЧЕНИЯ  ДЕЯТЕЛЬНОСТИ </vt:lpstr>
      <vt:lpstr>Основные параметры проекта бюджета Ильинского сельского поселения на 2026 год и плановый период 2027 и 2028 годов                                                                                              тыс. рублей</vt:lpstr>
      <vt:lpstr>Налоговые доходы проекта бюджета Ильинского сельского поселения</vt:lpstr>
      <vt:lpstr>Неналоговые доходы проекта бюджета Ильинского сельского поселения</vt:lpstr>
      <vt:lpstr>ДИНАМИКА ДОХОДОВ БЮДЖЕТА ИЛЬИНСКОГО СЕЛЬСКОГО ПОСЕЛЕНИЯ НА 2026-2028 годы</vt:lpstr>
      <vt:lpstr>РАСХОДЫ БЮДЖЕТА ИЛЬИНСКОГО СЕЛЬСКОГО ПОСЕЛЕНИЯ НА 2026-2028 ГОДЫ</vt:lpstr>
      <vt:lpstr>Доля муниципальных программ в общем объеме расходов бюджета поселения в 2021-2023 годах</vt:lpstr>
      <vt:lpstr>Структура расходов бюджета Ильинского сельского поселения  на 2026 год</vt:lpstr>
      <vt:lpstr>Непрограммные направления расходов бюджета Ильинского сельского поселения на 2026-2028 годы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ИЛЬИНСКОГО СЕЛЬСКОГО ПОСЕЛЕНИЯ НА 2021 год  и НА ПЛАНОВЫЙ ПЕРИОД  2022 и 2023 годов</dc:title>
  <dc:creator>Admin</dc:creator>
  <cp:lastModifiedBy>User</cp:lastModifiedBy>
  <cp:revision>25</cp:revision>
  <dcterms:created xsi:type="dcterms:W3CDTF">2020-12-04T08:52:06Z</dcterms:created>
  <dcterms:modified xsi:type="dcterms:W3CDTF">2025-11-21T07:57:27Z</dcterms:modified>
</cp:coreProperties>
</file>