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7"/>
  </p:notesMasterIdLst>
  <p:sldIdLst>
    <p:sldId id="257" r:id="rId3"/>
    <p:sldId id="274" r:id="rId4"/>
    <p:sldId id="261" r:id="rId5"/>
    <p:sldId id="264" r:id="rId6"/>
    <p:sldId id="269" r:id="rId7"/>
    <p:sldId id="270" r:id="rId8"/>
    <p:sldId id="278" r:id="rId9"/>
    <p:sldId id="276" r:id="rId10"/>
    <p:sldId id="277" r:id="rId11"/>
    <p:sldId id="272" r:id="rId12"/>
    <p:sldId id="262" r:id="rId13"/>
    <p:sldId id="263" r:id="rId14"/>
    <p:sldId id="266" r:id="rId15"/>
    <p:sldId id="265" r:id="rId16"/>
  </p:sldIdLst>
  <p:sldSz cx="6858000" cy="9906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B1B6"/>
    <a:srgbClr val="EF636D"/>
    <a:srgbClr val="FF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152" autoAdjust="0"/>
    <p:restoredTop sz="94660"/>
  </p:normalViewPr>
  <p:slideViewPr>
    <p:cSldViewPr snapToGrid="0">
      <p:cViewPr varScale="1">
        <p:scale>
          <a:sx n="50" d="100"/>
          <a:sy n="50" d="100"/>
        </p:scale>
        <p:origin x="-2334" y="-114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9661-62E1-4A1E-88FB-69D1D2CED1D7}" type="doc">
      <dgm:prSet loTypeId="urn:microsoft.com/office/officeart/2005/8/layout/hChevron3" loCatId="process" qsTypeId="urn:microsoft.com/office/officeart/2005/8/quickstyle/3d1" qsCatId="3D" csTypeId="urn:microsoft.com/office/officeart/2005/8/colors/accent1_2" csCatId="accent1" phldr="1"/>
      <dgm:spPr/>
    </dgm:pt>
    <dgm:pt modelId="{240E9729-5128-43A2-964A-3A2B646A18DE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5E55292E-E1E1-4FE1-842F-6A8A58854FD7}" type="par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1D6BDB3-0C19-44E0-BED7-FE42A0BAA2D5}" type="sib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77E55845-419B-4A94-AB60-C3E601437B16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E60DEF24-E8FB-4610-AD95-CF8725F55564}" type="par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FDB344C1-1896-49D6-91AE-05940DFFE5DD}" type="sib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D4F95D93-14AC-4933-8BEA-8655AC5A39BC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E260A0EA-EEFB-4D01-A4B4-DDCBF46FE8B5}" type="par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39061897-8F52-4713-9A39-52DA09741DEA}" type="sib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16795007-03EE-486B-9870-1EE2951A3492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A43C02BB-27EB-49BE-802A-067F38130999}" type="par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C6266FE-4D03-46B0-BE1B-B4362F82C593}" type="sib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4120E57F-54E4-435B-9665-B5DE6B8FFFAC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BCE20587-5D27-437A-8799-14A8BC1BDA5E}" type="par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9EA6FCD5-08E7-4804-A68B-0D2161CDF3AE}" type="sib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A39C33A-01D7-443A-B574-80B0881917B2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8B7DCECE-A718-4B0E-B0CA-4AF853AB6F0F}" type="par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0D9CB4E4-E525-457F-A0C9-5EC672573638}" type="sib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0BBA235-5AB4-4EE5-9AA3-223F2D358769}" type="pres">
      <dgm:prSet presAssocID="{11319661-62E1-4A1E-88FB-69D1D2CED1D7}" presName="Name0" presStyleCnt="0">
        <dgm:presLayoutVars>
          <dgm:dir/>
          <dgm:resizeHandles val="exact"/>
        </dgm:presLayoutVars>
      </dgm:prSet>
      <dgm:spPr/>
    </dgm:pt>
    <dgm:pt modelId="{1CEE8D18-F0E3-4871-924C-93DF0404E2E6}" type="pres">
      <dgm:prSet presAssocID="{240E9729-5128-43A2-964A-3A2B646A18DE}" presName="parTxOnly" presStyleLbl="node1" presStyleIdx="0" presStyleCnt="6" custScaleX="15053" custScaleY="13876" custLinFactX="-2821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68FC-1E82-4DF4-A999-132255B113FF}" type="pres">
      <dgm:prSet presAssocID="{51D6BDB3-0C19-44E0-BED7-FE42A0BAA2D5}" presName="parSpace" presStyleCnt="0"/>
      <dgm:spPr/>
    </dgm:pt>
    <dgm:pt modelId="{E71B986F-DB10-4270-A170-DD3417FE76A9}" type="pres">
      <dgm:prSet presAssocID="{77E55845-419B-4A94-AB60-C3E601437B16}" presName="parTxOnly" presStyleLbl="node1" presStyleIdx="1" presStyleCnt="6" custScaleX="14624" custLinFactX="-809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5EAB-1EEC-4055-A945-DEC30CF77397}" type="pres">
      <dgm:prSet presAssocID="{FDB344C1-1896-49D6-91AE-05940DFFE5DD}" presName="parSpace" presStyleCnt="0"/>
      <dgm:spPr/>
    </dgm:pt>
    <dgm:pt modelId="{60252E82-11F2-4EBE-8A1E-D748DF838DCA}" type="pres">
      <dgm:prSet presAssocID="{D4F95D93-14AC-4933-8BEA-8655AC5A39BC}" presName="parTxOnly" presStyleLbl="node1" presStyleIdx="2" presStyleCnt="6" custScaleX="19423" custLinFactNeighborX="-4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F9C25-0539-45BC-AE02-D65760DA903A}" type="pres">
      <dgm:prSet presAssocID="{39061897-8F52-4713-9A39-52DA09741DEA}" presName="parSpace" presStyleCnt="0"/>
      <dgm:spPr/>
    </dgm:pt>
    <dgm:pt modelId="{D0BC7E35-4F2A-42BE-AFB7-E80C0C5DF1BE}" type="pres">
      <dgm:prSet presAssocID="{16795007-03EE-486B-9870-1EE2951A3492}" presName="parTxOnly" presStyleLbl="node1" presStyleIdx="3" presStyleCnt="6" custScaleX="16643" custLinFactNeighborX="49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E263-C469-4AA8-8E7B-539F233D42CF}" type="pres">
      <dgm:prSet presAssocID="{CC6266FE-4D03-46B0-BE1B-B4362F82C593}" presName="parSpace" presStyleCnt="0"/>
      <dgm:spPr/>
    </dgm:pt>
    <dgm:pt modelId="{63005CCF-7527-46D4-8C62-729DA8FFCCAE}" type="pres">
      <dgm:prSet presAssocID="{4120E57F-54E4-435B-9665-B5DE6B8FFFAC}" presName="parTxOnly" presStyleLbl="node1" presStyleIdx="4" presStyleCnt="6" custScaleX="17464" custLinFactX="10385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00E9D-4C0F-4AC2-AFE0-BE2AB7CC1D8E}" type="pres">
      <dgm:prSet presAssocID="{9EA6FCD5-08E7-4804-A68B-0D2161CDF3AE}" presName="parSpace" presStyleCnt="0"/>
      <dgm:spPr/>
    </dgm:pt>
    <dgm:pt modelId="{088C93D9-79E9-4BFF-AAEF-D13D5233569A}" type="pres">
      <dgm:prSet presAssocID="{5A39C33A-01D7-443A-B574-80B0881917B2}" presName="parTxOnly" presStyleLbl="node1" presStyleIdx="5" presStyleCnt="6" custScaleX="16436" custLinFactX="2858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7994C-C8AE-4B22-B2CF-FC052421348B}" srcId="{11319661-62E1-4A1E-88FB-69D1D2CED1D7}" destId="{D4F95D93-14AC-4933-8BEA-8655AC5A39BC}" srcOrd="2" destOrd="0" parTransId="{E260A0EA-EEFB-4D01-A4B4-DDCBF46FE8B5}" sibTransId="{39061897-8F52-4713-9A39-52DA09741DEA}"/>
    <dgm:cxn modelId="{057B15D8-0DB2-43E1-988F-589F5B7DB0F1}" srcId="{11319661-62E1-4A1E-88FB-69D1D2CED1D7}" destId="{5A39C33A-01D7-443A-B574-80B0881917B2}" srcOrd="5" destOrd="0" parTransId="{8B7DCECE-A718-4B0E-B0CA-4AF853AB6F0F}" sibTransId="{0D9CB4E4-E525-457F-A0C9-5EC672573638}"/>
    <dgm:cxn modelId="{0338C532-9884-454D-BFDC-E224EB644C7D}" srcId="{11319661-62E1-4A1E-88FB-69D1D2CED1D7}" destId="{77E55845-419B-4A94-AB60-C3E601437B16}" srcOrd="1" destOrd="0" parTransId="{E60DEF24-E8FB-4610-AD95-CF8725F55564}" sibTransId="{FDB344C1-1896-49D6-91AE-05940DFFE5DD}"/>
    <dgm:cxn modelId="{5F4A1D5F-A2AC-4A0E-81EE-22C965E3117B}" type="presOf" srcId="{5A39C33A-01D7-443A-B574-80B0881917B2}" destId="{088C93D9-79E9-4BFF-AAEF-D13D5233569A}" srcOrd="0" destOrd="0" presId="urn:microsoft.com/office/officeart/2005/8/layout/hChevron3"/>
    <dgm:cxn modelId="{D110BD76-3337-4F86-B753-CAE2D7B19DB9}" srcId="{11319661-62E1-4A1E-88FB-69D1D2CED1D7}" destId="{16795007-03EE-486B-9870-1EE2951A3492}" srcOrd="3" destOrd="0" parTransId="{A43C02BB-27EB-49BE-802A-067F38130999}" sibTransId="{CC6266FE-4D03-46B0-BE1B-B4362F82C593}"/>
    <dgm:cxn modelId="{BA275AEA-52B1-4A5E-923E-D53237D7C68C}" srcId="{11319661-62E1-4A1E-88FB-69D1D2CED1D7}" destId="{240E9729-5128-43A2-964A-3A2B646A18DE}" srcOrd="0" destOrd="0" parTransId="{5E55292E-E1E1-4FE1-842F-6A8A58854FD7}" sibTransId="{51D6BDB3-0C19-44E0-BED7-FE42A0BAA2D5}"/>
    <dgm:cxn modelId="{77E5A84D-C1DE-4A1C-94DE-B4DCDF8CB5FC}" type="presOf" srcId="{D4F95D93-14AC-4933-8BEA-8655AC5A39BC}" destId="{60252E82-11F2-4EBE-8A1E-D748DF838DCA}" srcOrd="0" destOrd="0" presId="urn:microsoft.com/office/officeart/2005/8/layout/hChevron3"/>
    <dgm:cxn modelId="{152E7D0F-23DA-4743-BD96-6DBEE9E0D328}" type="presOf" srcId="{77E55845-419B-4A94-AB60-C3E601437B16}" destId="{E71B986F-DB10-4270-A170-DD3417FE76A9}" srcOrd="0" destOrd="0" presId="urn:microsoft.com/office/officeart/2005/8/layout/hChevron3"/>
    <dgm:cxn modelId="{F8046892-FBDB-405D-9AA6-BC42141C1745}" type="presOf" srcId="{16795007-03EE-486B-9870-1EE2951A3492}" destId="{D0BC7E35-4F2A-42BE-AFB7-E80C0C5DF1BE}" srcOrd="0" destOrd="0" presId="urn:microsoft.com/office/officeart/2005/8/layout/hChevron3"/>
    <dgm:cxn modelId="{12353E3E-C521-44F2-9D1F-E79E9DFC36F1}" type="presOf" srcId="{4120E57F-54E4-435B-9665-B5DE6B8FFFAC}" destId="{63005CCF-7527-46D4-8C62-729DA8FFCCAE}" srcOrd="0" destOrd="0" presId="urn:microsoft.com/office/officeart/2005/8/layout/hChevron3"/>
    <dgm:cxn modelId="{CA3F8651-1C43-43B0-B68C-D97042E9151D}" type="presOf" srcId="{240E9729-5128-43A2-964A-3A2B646A18DE}" destId="{1CEE8D18-F0E3-4871-924C-93DF0404E2E6}" srcOrd="0" destOrd="0" presId="urn:microsoft.com/office/officeart/2005/8/layout/hChevron3"/>
    <dgm:cxn modelId="{C6925981-E01D-4D60-90BA-88226291C126}" type="presOf" srcId="{11319661-62E1-4A1E-88FB-69D1D2CED1D7}" destId="{C0BBA235-5AB4-4EE5-9AA3-223F2D358769}" srcOrd="0" destOrd="0" presId="urn:microsoft.com/office/officeart/2005/8/layout/hChevron3"/>
    <dgm:cxn modelId="{5965B99A-BC58-4B06-9829-91C16F75C624}" srcId="{11319661-62E1-4A1E-88FB-69D1D2CED1D7}" destId="{4120E57F-54E4-435B-9665-B5DE6B8FFFAC}" srcOrd="4" destOrd="0" parTransId="{BCE20587-5D27-437A-8799-14A8BC1BDA5E}" sibTransId="{9EA6FCD5-08E7-4804-A68B-0D2161CDF3AE}"/>
    <dgm:cxn modelId="{BD34DA7C-84FE-430E-9013-F9C6B3028A2A}" type="presParOf" srcId="{C0BBA235-5AB4-4EE5-9AA3-223F2D358769}" destId="{1CEE8D18-F0E3-4871-924C-93DF0404E2E6}" srcOrd="0" destOrd="0" presId="urn:microsoft.com/office/officeart/2005/8/layout/hChevron3"/>
    <dgm:cxn modelId="{810F6542-D57C-4A2B-A5FF-7B744978D5CD}" type="presParOf" srcId="{C0BBA235-5AB4-4EE5-9AA3-223F2D358769}" destId="{3D6368FC-1E82-4DF4-A999-132255B113FF}" srcOrd="1" destOrd="0" presId="urn:microsoft.com/office/officeart/2005/8/layout/hChevron3"/>
    <dgm:cxn modelId="{42F7AD2B-95D4-4365-AA0C-B319736E9D2D}" type="presParOf" srcId="{C0BBA235-5AB4-4EE5-9AA3-223F2D358769}" destId="{E71B986F-DB10-4270-A170-DD3417FE76A9}" srcOrd="2" destOrd="0" presId="urn:microsoft.com/office/officeart/2005/8/layout/hChevron3"/>
    <dgm:cxn modelId="{467E7BCB-D859-4D4D-B90B-A6F8792E12FE}" type="presParOf" srcId="{C0BBA235-5AB4-4EE5-9AA3-223F2D358769}" destId="{7D375EAB-1EEC-4055-A945-DEC30CF77397}" srcOrd="3" destOrd="0" presId="urn:microsoft.com/office/officeart/2005/8/layout/hChevron3"/>
    <dgm:cxn modelId="{D24A4A56-9DEE-4E12-91C4-B8DD796252F5}" type="presParOf" srcId="{C0BBA235-5AB4-4EE5-9AA3-223F2D358769}" destId="{60252E82-11F2-4EBE-8A1E-D748DF838DCA}" srcOrd="4" destOrd="0" presId="urn:microsoft.com/office/officeart/2005/8/layout/hChevron3"/>
    <dgm:cxn modelId="{9B17D365-610B-4696-ADA8-091531A94C94}" type="presParOf" srcId="{C0BBA235-5AB4-4EE5-9AA3-223F2D358769}" destId="{AD9F9C25-0539-45BC-AE02-D65760DA903A}" srcOrd="5" destOrd="0" presId="urn:microsoft.com/office/officeart/2005/8/layout/hChevron3"/>
    <dgm:cxn modelId="{BCF81226-88FA-4361-9066-068A076A0171}" type="presParOf" srcId="{C0BBA235-5AB4-4EE5-9AA3-223F2D358769}" destId="{D0BC7E35-4F2A-42BE-AFB7-E80C0C5DF1BE}" srcOrd="6" destOrd="0" presId="urn:microsoft.com/office/officeart/2005/8/layout/hChevron3"/>
    <dgm:cxn modelId="{0C02A317-9049-4AED-BA3D-6D05E4586D97}" type="presParOf" srcId="{C0BBA235-5AB4-4EE5-9AA3-223F2D358769}" destId="{0917E263-C469-4AA8-8E7B-539F233D42CF}" srcOrd="7" destOrd="0" presId="urn:microsoft.com/office/officeart/2005/8/layout/hChevron3"/>
    <dgm:cxn modelId="{E451BAEC-6907-44D0-8616-16051FEB0701}" type="presParOf" srcId="{C0BBA235-5AB4-4EE5-9AA3-223F2D358769}" destId="{63005CCF-7527-46D4-8C62-729DA8FFCCAE}" srcOrd="8" destOrd="0" presId="urn:microsoft.com/office/officeart/2005/8/layout/hChevron3"/>
    <dgm:cxn modelId="{86FA7FE7-C2D8-4CAB-8C83-BB9FBFE7D63D}" type="presParOf" srcId="{C0BBA235-5AB4-4EE5-9AA3-223F2D358769}" destId="{EC400E9D-4C0F-4AC2-AFE0-BE2AB7CC1D8E}" srcOrd="9" destOrd="0" presId="urn:microsoft.com/office/officeart/2005/8/layout/hChevron3"/>
    <dgm:cxn modelId="{91D9DFE3-9EF7-427C-9A1D-535092DEDF3E}" type="presParOf" srcId="{C0BBA235-5AB4-4EE5-9AA3-223F2D358769}" destId="{088C93D9-79E9-4BFF-AAEF-D13D5233569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E8D18-F0E3-4871-924C-93DF0404E2E6}">
      <dsp:nvSpPr>
        <dsp:cNvPr id="0" name=""/>
        <dsp:cNvSpPr/>
      </dsp:nvSpPr>
      <dsp:spPr>
        <a:xfrm>
          <a:off x="331745" y="0"/>
          <a:ext cx="1844164" cy="454073"/>
        </a:xfrm>
        <a:prstGeom prst="homePlate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331745" y="0"/>
        <a:ext cx="1730646" cy="454073"/>
      </dsp:txXfrm>
    </dsp:sp>
    <dsp:sp modelId="{E71B986F-DB10-4270-A170-DD3417FE76A9}">
      <dsp:nvSpPr>
        <dsp:cNvPr id="0" name=""/>
        <dsp:cNvSpPr/>
      </dsp:nvSpPr>
      <dsp:spPr>
        <a:xfrm>
          <a:off x="2190734" y="0"/>
          <a:ext cx="179160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2417771" y="0"/>
        <a:ext cx="1337534" cy="454073"/>
      </dsp:txXfrm>
    </dsp:sp>
    <dsp:sp modelId="{60252E82-11F2-4EBE-8A1E-D748DF838DCA}">
      <dsp:nvSpPr>
        <dsp:cNvPr id="0" name=""/>
        <dsp:cNvSpPr/>
      </dsp:nvSpPr>
      <dsp:spPr>
        <a:xfrm>
          <a:off x="3765447" y="0"/>
          <a:ext cx="2379539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3992484" y="0"/>
        <a:ext cx="1925466" cy="454073"/>
      </dsp:txXfrm>
    </dsp:sp>
    <dsp:sp modelId="{D0BC7E35-4F2A-42BE-AFB7-E80C0C5DF1BE}">
      <dsp:nvSpPr>
        <dsp:cNvPr id="0" name=""/>
        <dsp:cNvSpPr/>
      </dsp:nvSpPr>
      <dsp:spPr>
        <a:xfrm>
          <a:off x="6123596" y="0"/>
          <a:ext cx="203895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6350633" y="0"/>
        <a:ext cx="1584884" cy="454073"/>
      </dsp:txXfrm>
    </dsp:sp>
    <dsp:sp modelId="{63005CCF-7527-46D4-8C62-729DA8FFCCAE}">
      <dsp:nvSpPr>
        <dsp:cNvPr id="0" name=""/>
        <dsp:cNvSpPr/>
      </dsp:nvSpPr>
      <dsp:spPr>
        <a:xfrm>
          <a:off x="8214009" y="0"/>
          <a:ext cx="2139539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8441046" y="0"/>
        <a:ext cx="1685466" cy="454073"/>
      </dsp:txXfrm>
    </dsp:sp>
    <dsp:sp modelId="{088C93D9-79E9-4BFF-AAEF-D13D5233569A}">
      <dsp:nvSpPr>
        <dsp:cNvPr id="0" name=""/>
        <dsp:cNvSpPr/>
      </dsp:nvSpPr>
      <dsp:spPr>
        <a:xfrm>
          <a:off x="10133518" y="0"/>
          <a:ext cx="2013598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10360555" y="0"/>
        <a:ext cx="1559525" cy="454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7973B-D811-4278-8CC6-882E96727809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5F928-9339-4920-AEB9-5305E8BEA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696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09788" y="1346200"/>
            <a:ext cx="2519362" cy="36401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285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85A657-F935-4846-A4F5-7311BAE6ECD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42856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19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863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6650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37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6307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806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422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85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767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309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17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643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14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39963" y="1241425"/>
            <a:ext cx="23177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309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97563E37-6486-46E8-BC79-E9D4B2ACC6C1}" type="datetimeFigureOut">
              <a:rPr lang="ru-RU" smtClean="0"/>
              <a:pPr defTabSz="1320300">
                <a:defRPr/>
              </a:pPr>
              <a:t>17.05.2024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F0FA2DFF-2DF1-4AD4-BDA0-8C8B140D1B49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22270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9DC72825-3774-4657-9F88-C821C9F509C8}" type="datetimeFigureOut">
              <a:rPr lang="ru-RU" smtClean="0"/>
              <a:pPr defTabSz="1320300">
                <a:defRPr/>
              </a:pPr>
              <a:t>17.05.2024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C789231C-7827-4FD8-9F91-C6267E92E642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93655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67C1EE55-AFDB-40B4-AF9E-89AB04E42370}" type="datetimeFigureOut">
              <a:rPr lang="ru-RU" smtClean="0"/>
              <a:pPr defTabSz="1320300">
                <a:defRPr/>
              </a:pPr>
              <a:t>17.05.2024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219912CF-60B8-4CB2-9B52-9D0D504C6B4A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944531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766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249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8291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432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4990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748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515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20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F194DE80-1054-494E-A314-C78757888378}" type="datetimeFigureOut">
              <a:rPr lang="ru-RU" smtClean="0"/>
              <a:pPr defTabSz="1320300">
                <a:defRPr/>
              </a:pPr>
              <a:t>17.05.2024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C251D884-4055-4F32-9FD9-B9106096EF3B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97080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3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71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1936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1936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1936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1936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75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F267DAA0-DADD-48F1-9F86-7BB22D44F1E7}" type="datetimeFigureOut">
              <a:rPr lang="ru-RU" smtClean="0"/>
              <a:pPr defTabSz="1320300">
                <a:defRPr/>
              </a:pPr>
              <a:t>17.05.2024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F850852D-2EA6-43AB-B578-03879ECEF2C3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23051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A531F4A1-C5AB-4C03-B197-51B7FD3ECE55}" type="datetimeFigureOut">
              <a:rPr lang="ru-RU" smtClean="0"/>
              <a:pPr defTabSz="1320300">
                <a:defRPr/>
              </a:pPr>
              <a:t>17.05.2024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0AF4904B-BCC7-483E-8667-D57D88AD985C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52627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706151DB-5B3E-42EA-8E35-21357632F67E}" type="datetimeFigureOut">
              <a:rPr lang="ru-RU" smtClean="0"/>
              <a:pPr defTabSz="1320300">
                <a:defRPr/>
              </a:pPr>
              <a:t>17.05.2024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183408A7-B630-4767-86E0-88C13106116C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12031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FE744906-9336-49F1-909A-BEA9981B8D16}" type="datetimeFigureOut">
              <a:rPr lang="ru-RU" smtClean="0"/>
              <a:pPr defTabSz="1320300">
                <a:defRPr/>
              </a:pPr>
              <a:t>17.05.2024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A92D5357-C89F-4F4E-B671-FB718DE316C8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41853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37634714-F71F-4A4A-A6CF-3A53888BAFD8}" type="datetimeFigureOut">
              <a:rPr lang="ru-RU" smtClean="0"/>
              <a:pPr defTabSz="1320300">
                <a:defRPr/>
              </a:pPr>
              <a:t>17.05.2024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86169369-AD35-45B5-8FD5-7EDCA1B2B15F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885970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CD6C42C2-66C6-4C92-90AF-A9FB876314C7}" type="datetimeFigureOut">
              <a:rPr lang="ru-RU" smtClean="0"/>
              <a:pPr defTabSz="1320300">
                <a:defRPr/>
              </a:pPr>
              <a:t>17.05.2024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9014197A-F3F1-4FB8-9863-F21CDD16F105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09385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20300">
              <a:defRPr/>
            </a:pPr>
            <a:fld id="{051EAC2C-0BB0-4CAC-AE5D-6163A6AB1F15}" type="datetimeFigureOut">
              <a:rPr lang="ru-RU" smtClean="0"/>
              <a:pPr defTabSz="1320300">
                <a:defRPr/>
              </a:pPr>
              <a:t>17.05.2024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20300"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20300">
              <a:defRPr/>
            </a:pPr>
            <a:fld id="{131FE831-D4C7-4888-A0E5-B92EE9CD7130}" type="slidenum">
              <a:rPr lang="ru-RU" altLang="ru-RU" smtClean="0"/>
              <a:pPr defTabSz="1320300"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84802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18183">
              <a:defRPr/>
            </a:pPr>
            <a:fld id="{180EC175-EA38-4B26-B746-96E4F3AE43F7}" type="datetimeFigureOut">
              <a:rPr lang="ru-RU" smtClean="0">
                <a:cs typeface="Arial" pitchFamily="34" charset="0"/>
              </a:rPr>
              <a:pPr defTabSz="1318183">
                <a:defRPr/>
              </a:pPr>
              <a:t>17.05.2024</a:t>
            </a:fld>
            <a:endParaRPr lang="ru-RU" dirty="0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18183"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18183" fontAlgn="base">
              <a:spcBef>
                <a:spcPct val="0"/>
              </a:spcBef>
              <a:spcAft>
                <a:spcPct val="0"/>
              </a:spcAft>
              <a:defRPr/>
            </a:pPr>
            <a:fld id="{BBDBD2EC-D692-4760-93B6-5E123DDEF970}" type="slidenum">
              <a:rPr lang="ru-RU" altLang="ru-RU" smtClean="0">
                <a:cs typeface="Arial" pitchFamily="34" charset="0"/>
              </a:rPr>
              <a:pPr defTabSz="13181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15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4849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564849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484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4849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56484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76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7.png"/><Relationship Id="rId12" Type="http://schemas.microsoft.com/office/2007/relationships/hdphoto" Target="../media/hdphoto28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59.png"/><Relationship Id="rId5" Type="http://schemas.openxmlformats.org/officeDocument/2006/relationships/image" Target="../media/image3.jpeg"/><Relationship Id="rId15" Type="http://schemas.openxmlformats.org/officeDocument/2006/relationships/image" Target="../media/image62.png"/><Relationship Id="rId10" Type="http://schemas.microsoft.com/office/2007/relationships/hdphoto" Target="../media/hdphoto27.wdp"/><Relationship Id="rId4" Type="http://schemas.microsoft.com/office/2007/relationships/hdphoto" Target="../media/hdphoto2.wdp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jpeg"/><Relationship Id="rId7" Type="http://schemas.openxmlformats.org/officeDocument/2006/relationships/diagramData" Target="../diagrams/data1.xml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64.png"/><Relationship Id="rId5" Type="http://schemas.openxmlformats.org/officeDocument/2006/relationships/image" Target="../media/image8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3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.jpeg"/><Relationship Id="rId7" Type="http://schemas.openxmlformats.org/officeDocument/2006/relationships/image" Target="../media/image66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30.wdp"/><Relationship Id="rId5" Type="http://schemas.openxmlformats.org/officeDocument/2006/relationships/image" Target="../media/image8.png"/><Relationship Id="rId10" Type="http://schemas.openxmlformats.org/officeDocument/2006/relationships/image" Target="../media/image69.jpeg"/><Relationship Id="rId4" Type="http://schemas.openxmlformats.org/officeDocument/2006/relationships/image" Target="../media/image4.png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75.jpeg"/><Relationship Id="rId5" Type="http://schemas.openxmlformats.org/officeDocument/2006/relationships/image" Target="../media/image8.png"/><Relationship Id="rId10" Type="http://schemas.openxmlformats.org/officeDocument/2006/relationships/image" Target="../media/image74.jpeg"/><Relationship Id="rId4" Type="http://schemas.openxmlformats.org/officeDocument/2006/relationships/image" Target="../media/image4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15.png"/><Relationship Id="rId4" Type="http://schemas.openxmlformats.org/officeDocument/2006/relationships/image" Target="../media/image3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microsoft.com/office/2007/relationships/hdphoto" Target="../media/hdphoto7.wdp"/><Relationship Id="rId3" Type="http://schemas.openxmlformats.org/officeDocument/2006/relationships/image" Target="../media/image3.jpeg"/><Relationship Id="rId21" Type="http://schemas.openxmlformats.org/officeDocument/2006/relationships/image" Target="../media/image31.jpeg"/><Relationship Id="rId7" Type="http://schemas.openxmlformats.org/officeDocument/2006/relationships/image" Target="../media/image22.png"/><Relationship Id="rId12" Type="http://schemas.openxmlformats.org/officeDocument/2006/relationships/image" Target="../media/image26.jpe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5.jpe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23" Type="http://schemas.microsoft.com/office/2007/relationships/hdphoto" Target="../media/hdphoto9.wdp"/><Relationship Id="rId10" Type="http://schemas.openxmlformats.org/officeDocument/2006/relationships/image" Target="../media/image24.jpeg"/><Relationship Id="rId19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microsoft.com/office/2007/relationships/hdphoto" Target="../media/hdphoto5.wdp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45.png"/><Relationship Id="rId39" Type="http://schemas.microsoft.com/office/2007/relationships/hdphoto" Target="../media/hdphoto23.wdp"/><Relationship Id="rId3" Type="http://schemas.openxmlformats.org/officeDocument/2006/relationships/image" Target="../media/image3.jpeg"/><Relationship Id="rId21" Type="http://schemas.microsoft.com/office/2007/relationships/hdphoto" Target="../media/hdphoto17.wdp"/><Relationship Id="rId34" Type="http://schemas.openxmlformats.org/officeDocument/2006/relationships/image" Target="../media/image51.png"/><Relationship Id="rId42" Type="http://schemas.openxmlformats.org/officeDocument/2006/relationships/image" Target="../media/image55.png"/><Relationship Id="rId7" Type="http://schemas.openxmlformats.org/officeDocument/2006/relationships/image" Target="../media/image34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44.png"/><Relationship Id="rId33" Type="http://schemas.microsoft.com/office/2007/relationships/hdphoto" Target="../media/hdphoto20.wdp"/><Relationship Id="rId38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8.jpeg"/><Relationship Id="rId41" Type="http://schemas.microsoft.com/office/2007/relationships/hdphoto" Target="../media/hdphoto24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11" Type="http://schemas.openxmlformats.org/officeDocument/2006/relationships/image" Target="../media/image36.png"/><Relationship Id="rId24" Type="http://schemas.microsoft.com/office/2007/relationships/hdphoto" Target="../media/hdphoto18.wdp"/><Relationship Id="rId32" Type="http://schemas.openxmlformats.org/officeDocument/2006/relationships/image" Target="../media/image50.png"/><Relationship Id="rId37" Type="http://schemas.microsoft.com/office/2007/relationships/hdphoto" Target="../media/hdphoto22.wdp"/><Relationship Id="rId40" Type="http://schemas.openxmlformats.org/officeDocument/2006/relationships/image" Target="../media/image54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28" Type="http://schemas.openxmlformats.org/officeDocument/2006/relationships/image" Target="../media/image47.png"/><Relationship Id="rId36" Type="http://schemas.openxmlformats.org/officeDocument/2006/relationships/image" Target="../media/image52.png"/><Relationship Id="rId10" Type="http://schemas.microsoft.com/office/2007/relationships/hdphoto" Target="../media/hdphoto12.wdp"/><Relationship Id="rId19" Type="http://schemas.microsoft.com/office/2007/relationships/hdphoto" Target="../media/hdphoto16.wdp"/><Relationship Id="rId31" Type="http://schemas.microsoft.com/office/2007/relationships/hdphoto" Target="../media/hdphoto19.wdp"/><Relationship Id="rId44" Type="http://schemas.openxmlformats.org/officeDocument/2006/relationships/image" Target="../media/image56.wmf"/><Relationship Id="rId4" Type="http://schemas.openxmlformats.org/officeDocument/2006/relationships/image" Target="../media/image4.png"/><Relationship Id="rId9" Type="http://schemas.openxmlformats.org/officeDocument/2006/relationships/image" Target="../media/image35.png"/><Relationship Id="rId14" Type="http://schemas.microsoft.com/office/2007/relationships/hdphoto" Target="../media/hdphoto14.wdp"/><Relationship Id="rId22" Type="http://schemas.openxmlformats.org/officeDocument/2006/relationships/image" Target="../media/image42.png"/><Relationship Id="rId27" Type="http://schemas.openxmlformats.org/officeDocument/2006/relationships/image" Target="../media/image46.gif"/><Relationship Id="rId30" Type="http://schemas.openxmlformats.org/officeDocument/2006/relationships/image" Target="../media/image49.png"/><Relationship Id="rId35" Type="http://schemas.microsoft.com/office/2007/relationships/hdphoto" Target="../media/hdphoto21.wdp"/><Relationship Id="rId43" Type="http://schemas.microsoft.com/office/2007/relationships/hdphoto" Target="../media/hdphoto2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50" t="6472" r="12200" b="5539"/>
          <a:stretch/>
        </p:blipFill>
        <p:spPr>
          <a:xfrm>
            <a:off x="0" y="-1080"/>
            <a:ext cx="6858000" cy="9907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419135" y="106326"/>
            <a:ext cx="17653468" cy="455933"/>
          </a:xfrm>
          <a:prstGeom prst="rect">
            <a:avLst/>
          </a:prstGeom>
          <a:noFill/>
          <a:effectLst/>
        </p:spPr>
        <p:txBody>
          <a:bodyPr lIns="146728" tIns="73362" rIns="146728" bIns="7336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495114" fontAlgn="base">
              <a:spcBef>
                <a:spcPct val="0"/>
              </a:spcBef>
              <a:spcAft>
                <a:spcPct val="0"/>
              </a:spcAft>
              <a:tabLst>
                <a:tab pos="6042899" algn="l"/>
              </a:tabLst>
              <a:defRPr/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Генеральный штаб Вооруженных Сил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5826" y="6169992"/>
            <a:ext cx="6419851" cy="1901328"/>
          </a:xfrm>
          <a:prstGeom prst="rect">
            <a:avLst/>
          </a:prstGeom>
        </p:spPr>
        <p:txBody>
          <a:bodyPr wrap="square" lIns="176060" tIns="88030" rIns="176060" bIns="88030">
            <a:spAutoFit/>
          </a:bodyPr>
          <a:lstStyle/>
          <a:p>
            <a:pPr algn="ctr" defTabSz="1856055">
              <a:defRPr/>
            </a:pPr>
            <a:r>
              <a:rPr lang="ru-RU" sz="28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АЛГОРИТМ</a:t>
            </a:r>
          </a:p>
          <a:p>
            <a:pPr algn="ctr" defTabSz="1856055">
              <a:defRPr/>
            </a:pPr>
            <a:r>
              <a:rPr lang="ru-RU" sz="28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 формирования мобилизационного людского резерва</a:t>
            </a:r>
          </a:p>
          <a:p>
            <a:pPr algn="ctr" defTabSz="1856055">
              <a:defRPr/>
            </a:pPr>
            <a:r>
              <a:rPr lang="ru-RU" sz="28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в субъектах Российской Федерации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1358651" y="1659073"/>
            <a:ext cx="4097895" cy="341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72965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31317" y="290875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ФЕДЕРАЛЬНЫЕ ЛЬГОТЫ И СОЦИАЛЬНЫЕ ГАРАНТИИ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931" y="1260858"/>
            <a:ext cx="2650887" cy="241449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4579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5CA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СОХРАНЕНИЕ МЕСТА РАБОТЫ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5CAA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15" t="83295" r="73987" b="4526"/>
          <a:stretch>
            <a:fillRect/>
          </a:stretch>
        </p:blipFill>
        <p:spPr bwMode="auto">
          <a:xfrm>
            <a:off x="5533412" y="1431556"/>
            <a:ext cx="814898" cy="66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Крест 6"/>
          <p:cNvSpPr/>
          <p:nvPr/>
        </p:nvSpPr>
        <p:spPr>
          <a:xfrm>
            <a:off x="5779716" y="6033439"/>
            <a:ext cx="424710" cy="417839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635140" y="2307752"/>
            <a:ext cx="725087" cy="748284"/>
            <a:chOff x="-1017411" y="599433"/>
            <a:chExt cx="387436" cy="45039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12" name="Рисунок 11"/>
          <p:cNvPicPr/>
          <p:nvPr/>
        </p:nvPicPr>
        <p:blipFill>
          <a:blip r:embed="rId11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5533412" y="3828956"/>
            <a:ext cx="862137" cy="848059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5589255" y="4883558"/>
            <a:ext cx="821004" cy="879117"/>
            <a:chOff x="-1017411" y="599433"/>
            <a:chExt cx="387436" cy="45039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64895" y="1677023"/>
            <a:ext cx="4779928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СОХРАНЕНИЕ МЕСТА РАБОТЫ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/>
            </a:r>
            <a:b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</a:b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4895" y="2455437"/>
            <a:ext cx="4607074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КОМПЕНСАЦИЯ ПРЕДПРИЯТИЮ </a:t>
            </a:r>
            <a:endParaRPr kumimoji="0" lang="ru-RU" sz="1600" b="1" i="1" u="none" strike="noStrike" kern="0" cap="none" spc="0" normalizeH="0" baseline="0" noProof="0" dirty="0" smtClean="0">
              <a:ln w="3175">
                <a:noFill/>
                <a:prstDash val="solid"/>
              </a:ln>
              <a:solidFill>
                <a:srgbClr val="54823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расходов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на выплату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среднего заработка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гражданам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4895" y="4011213"/>
            <a:ext cx="4429898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ПОЛНОЕ МЕДИЦИНСКОЕ ОСВИДЕТЕЛЬСТВОВАНИЕ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/>
            </a:r>
            <a:b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</a:b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с заключением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военно-врачебной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комиссии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3842" y="3077044"/>
            <a:ext cx="4967925" cy="647324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МЕДИЦИНСКОЕ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ОБЕСПЕЧЕНИЕ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5CA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(в период исполнения обязанностей военной службы)</a:t>
            </a:r>
            <a:endParaRPr kumimoji="0" lang="ru-RU" sz="1600" b="1" i="1" u="none" strike="noStrike" kern="0" cap="none" spc="0" normalizeH="0" baseline="0" noProof="0" dirty="0">
              <a:ln>
                <a:noFill/>
              </a:ln>
              <a:solidFill>
                <a:srgbClr val="005CAA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4895" y="4669864"/>
            <a:ext cx="3855140" cy="2092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БЕСПЛАТНОЕ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оказание медицинской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помощи</a:t>
            </a:r>
            <a:endParaRPr kumimoji="0" lang="ru-RU" sz="1600" b="1" i="1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495" y="5267713"/>
            <a:ext cx="3849939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БЕСПЛАТНОЕ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обеспечение лекарственными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препаратами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для медицинского применения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4895" y="6090941"/>
            <a:ext cx="4654048" cy="418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БЕСПЛАТНОЕ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обеспечение медицинскими </a:t>
            </a:r>
            <a:r>
              <a:rPr kumimoji="0" lang="ru-RU" sz="1600" b="1" i="1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изделиями </a:t>
            </a:r>
            <a:r>
              <a:rPr kumimoji="0" lang="ru-RU" sz="1600" b="1" i="1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по назначению врача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43" y="9050806"/>
            <a:ext cx="98776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931" y="8336731"/>
            <a:ext cx="98776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7805" y="7875687"/>
            <a:ext cx="884427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4818" y="7282288"/>
            <a:ext cx="906377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135842" y="9433517"/>
            <a:ext cx="846707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рядовые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74583" y="8716747"/>
            <a:ext cx="97654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сержанты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72666" y="8242916"/>
            <a:ext cx="1107996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прапорщики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64380" y="7647050"/>
            <a:ext cx="88517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офицеры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31000" y="6688577"/>
            <a:ext cx="2966708" cy="242899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Levenim MT" pitchFamily="2" charset="-79"/>
              </a:rPr>
              <a:t>ПРИСВОЕНИЕ ВОИНСКИХ ЗВАНИЙ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25774" y="7365034"/>
            <a:ext cx="322535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В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установленные сроки, в соответствии с воинской должностью </a:t>
            </a: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по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предназначению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2526818" y="7605033"/>
            <a:ext cx="3883441" cy="2078835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77000">
                <a:schemeClr val="accent2">
                  <a:lumMod val="20000"/>
                  <a:lumOff val="80000"/>
                </a:schemeClr>
              </a:gs>
              <a:gs pos="96000">
                <a:srgbClr val="FF0000">
                  <a:alpha val="47000"/>
                </a:srgbClr>
              </a:gs>
            </a:gsLst>
            <a:lin ang="0" scaled="1"/>
          </a:gradFill>
          <a:ln w="1587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60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ВОЕННЫХ СБОРОВ С РЕЗЕРВОМ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9451" y="1337684"/>
            <a:ext cx="6505766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СИСТЕМА ПОДГОТОВКИ РЕЗЕРВИСТОВ </a:t>
            </a:r>
          </a:p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в год – 54 дня)</a:t>
            </a:r>
            <a:endParaRPr lang="ru-RU" sz="1733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08166" y="7448231"/>
            <a:ext cx="4537052" cy="926506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«взвод, рота» с проведением БСО, БСВ, РТУ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08166" y="6530370"/>
            <a:ext cx="4537052" cy="813852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Практические действия в составе экипажей, расчетов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08166" y="8502313"/>
            <a:ext cx="4537052" cy="1004537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«батальон, полк, бригада» с проведением БТУ, ПТУ 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139451" y="6663441"/>
            <a:ext cx="1892079" cy="2843409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подразделений и воинских частей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3083572959"/>
              </p:ext>
            </p:extLst>
          </p:nvPr>
        </p:nvGraphicFramePr>
        <p:xfrm>
          <a:off x="6858000" y="1828233"/>
          <a:ext cx="12263120" cy="45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>
            <a:off x="8954197" y="2290660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3058839" y="1971352"/>
            <a:ext cx="18781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4968917" y="1971352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228360" y="2862143"/>
            <a:ext cx="125848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469407" y="2313841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161791" y="2303681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250446" y="2311661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IV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9452" y="1924460"/>
            <a:ext cx="6506930" cy="70894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ТРЕНИРОВОЧНЫЕ ЗАНЯТИЯ </a:t>
            </a:r>
            <a:endParaRPr lang="ru-RU" sz="1867" b="1" kern="0" dirty="0" smtClean="0">
              <a:ln w="3175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1219170">
              <a:defRPr/>
            </a:pPr>
            <a:r>
              <a:rPr lang="ru-RU" sz="1867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ЕЖЕКВАРТАЛЬНО ПО 6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24 ДНЯ)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9452" y="5515423"/>
            <a:ext cx="6505765" cy="73382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УЧЕБНЫЕ СБОРЫ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РАЗ В ПОЛУГОДИЕ ПО 15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30 ДНЕЙ)</a:t>
            </a:r>
          </a:p>
        </p:txBody>
      </p:sp>
      <p:sp>
        <p:nvSpPr>
          <p:cNvPr id="33" name="Пятиугольник 32"/>
          <p:cNvSpPr/>
          <p:nvPr/>
        </p:nvSpPr>
        <p:spPr>
          <a:xfrm>
            <a:off x="139453" y="2932842"/>
            <a:ext cx="1892079" cy="2284705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одиночная подготовка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108167" y="3642417"/>
            <a:ext cx="4537052" cy="641362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Первичная подготовка механиков-водителей с совершением марша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108166" y="2874304"/>
            <a:ext cx="4538218" cy="627209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108166" y="4364655"/>
            <a:ext cx="4537053" cy="85289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74340" y="3047599"/>
            <a:ext cx="1010500" cy="547880"/>
            <a:chOff x="176831" y="1311864"/>
            <a:chExt cx="757875" cy="410910"/>
          </a:xfrm>
        </p:grpSpPr>
        <p:pic>
          <p:nvPicPr>
            <p:cNvPr id="21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Овал 21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5" name="Скругленный прямоугольник 24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27" name="Группа 26"/>
          <p:cNvGrpSpPr/>
          <p:nvPr/>
        </p:nvGrpSpPr>
        <p:grpSpPr>
          <a:xfrm>
            <a:off x="201091" y="6765362"/>
            <a:ext cx="1010500" cy="547880"/>
            <a:chOff x="198693" y="3212271"/>
            <a:chExt cx="757875" cy="410910"/>
          </a:xfrm>
        </p:grpSpPr>
        <p:pic>
          <p:nvPicPr>
            <p:cNvPr id="28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Овал 28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32" name="Скругленный прямоугольник 3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77546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ВОЕННЫХ СБОРОВ С РЕЗЕРВОМ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6638" y="1471131"/>
            <a:ext cx="6630144" cy="2630969"/>
          </a:xfrm>
          <a:prstGeom prst="roundRect">
            <a:avLst>
              <a:gd name="adj" fmla="val 7100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49306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Гибкий график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проведения военных сборов,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минимизирующий отрыв граждан от основной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работы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6637" y="4439664"/>
            <a:ext cx="7036804" cy="3741151"/>
            <a:chOff x="113927" y="3402578"/>
            <a:chExt cx="7036804" cy="262659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13927" y="3402578"/>
              <a:ext cx="6630144" cy="2626593"/>
            </a:xfrm>
            <a:prstGeom prst="roundRect">
              <a:avLst>
                <a:gd name="adj" fmla="val 7100"/>
              </a:avLst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bg1"/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31874" bIns="0" rtlCol="0" anchor="t"/>
            <a:lstStyle/>
            <a:p>
              <a:pPr defTabSz="549306"/>
              <a:r>
                <a:rPr lang="ru-RU" sz="2800" b="1" spc="-20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Специализированная </a:t>
              </a:r>
              <a:r>
                <a:rPr lang="ru-RU" sz="2800" b="1" spc="-2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подготовка в рамках проведения военных сборов </a:t>
              </a:r>
            </a:p>
            <a:p>
              <a:pPr defTabSz="549306"/>
              <a:r>
                <a:rPr lang="ru-RU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ЕЖЕМЕСЯЧНО ДО </a:t>
              </a:r>
              <a:r>
                <a:rPr lang="ru-RU" sz="4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2</a:t>
              </a:r>
              <a:r>
                <a:rPr lang="ru-RU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ДНЕЙ</a:t>
              </a:r>
              <a:endPara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  <a:p>
              <a:pPr defTabSz="549306"/>
              <a:r>
                <a:rPr lang="ru-RU" sz="2800" b="1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по программам </a:t>
              </a:r>
            </a:p>
            <a:p>
              <a:pPr defTabSz="549306"/>
              <a:r>
                <a:rPr lang="ru-RU" sz="2800" b="1" spc="-4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МЧС и </a:t>
              </a:r>
              <a:r>
                <a:rPr lang="ru-RU" sz="2800" b="1" spc="-40" dirty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МВД </a:t>
              </a:r>
              <a:r>
                <a:rPr lang="ru-RU" sz="2800" b="1" spc="-4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России,</a:t>
              </a:r>
            </a:p>
            <a:p>
              <a:pPr defTabSz="549306"/>
              <a:r>
                <a:rPr lang="ru-RU" sz="2800" b="1" spc="-4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Росгвардии</a:t>
              </a:r>
              <a:endParaRPr lang="ru-RU" sz="2800" b="1" spc="-4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pic>
          <p:nvPicPr>
            <p:cNvPr id="10" name="Рисунок 9" descr="https://avatars.mds.yandex.net/i?id=4a9abd67c2bee0a6d088d3c1d2a03a1276f1bd9c-8427457-images-thumbs&amp;n=13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0" b="100000" l="0" r="100000">
                          <a14:foregroundMark x1="57292" y1="41563" x2="57292" y2="41563"/>
                          <a14:foregroundMark x1="66042" y1="30625" x2="66042" y2="30625"/>
                          <a14:foregroundMark x1="69792" y1="37500" x2="69792" y2="37500"/>
                          <a14:foregroundMark x1="73542" y1="52500" x2="73542" y2="52500"/>
                          <a14:foregroundMark x1="77708" y1="81563" x2="77708" y2="81563"/>
                          <a14:foregroundMark x1="81875" y1="81250" x2="81875" y2="81250"/>
                          <a14:foregroundMark x1="75625" y1="73438" x2="75625" y2="73438"/>
                          <a14:foregroundMark x1="89375" y1="93125" x2="89375" y2="93125"/>
                          <a14:foregroundMark x1="91875" y1="91875" x2="91875" y2="91875"/>
                          <a14:foregroundMark x1="79583" y1="91875" x2="79583" y2="91875"/>
                          <a14:foregroundMark x1="72292" y1="85625" x2="72500" y2="83750"/>
                          <a14:foregroundMark x1="71667" y1="76563" x2="71667" y2="76563"/>
                          <a14:foregroundMark x1="51875" y1="95000" x2="51875" y2="95000"/>
                          <a14:foregroundMark x1="51875" y1="54375" x2="51875" y2="54375"/>
                          <a14:foregroundMark x1="66458" y1="97813" x2="66458" y2="97813"/>
                          <a14:foregroundMark x1="37083" y1="96563" x2="37083" y2="96563"/>
                          <a14:foregroundMark x1="56042" y1="5000" x2="56042" y2="5000"/>
                          <a14:foregroundMark x1="47083" y1="7187" x2="47083" y2="7187"/>
                          <a14:foregroundMark x1="47708" y1="3125" x2="47708" y2="3125"/>
                          <a14:foregroundMark x1="20833" y1="85938" x2="20833" y2="85938"/>
                          <a14:foregroundMark x1="42500" y1="37813" x2="42500" y2="37813"/>
                          <a14:foregroundMark x1="42292" y1="29688" x2="42292" y2="29688"/>
                          <a14:foregroundMark x1="46759" y1="96203" x2="46759" y2="96203"/>
                          <a14:foregroundMark x1="68519" y1="13924" x2="68519" y2="13924"/>
                          <a14:backgroundMark x1="17708" y1="55937" x2="17708" y2="55937"/>
                          <a14:backgroundMark x1="28333" y1="37500" x2="28333" y2="37500"/>
                          <a14:backgroundMark x1="32500" y1="35625" x2="32500" y2="35625"/>
                          <a14:backgroundMark x1="31667" y1="25000" x2="31667" y2="25000"/>
                          <a14:backgroundMark x1="31667" y1="20938" x2="31667" y2="20938"/>
                          <a14:backgroundMark x1="80000" y1="25625" x2="80000" y2="25625"/>
                          <a14:backgroundMark x1="81250" y1="16875" x2="81250" y2="16875"/>
                          <a14:backgroundMark x1="83333" y1="25938" x2="83333" y2="25938"/>
                          <a14:backgroundMark x1="84792" y1="36250" x2="84792" y2="36250"/>
                          <a14:backgroundMark x1="30000" y1="45313" x2="30000" y2="45313"/>
                          <a14:backgroundMark x1="3750" y1="42813" x2="3750" y2="42813"/>
                          <a14:backgroundMark x1="17083" y1="40625" x2="17083" y2="40625"/>
                          <a14:backgroundMark x1="10208" y1="19688" x2="10208" y2="19688"/>
                          <a14:backgroundMark x1="84167" y1="35625" x2="84167" y2="35625"/>
                          <a14:backgroundMark x1="79375" y1="25000" x2="79375" y2="25000"/>
                          <a14:backgroundMark x1="36667" y1="20000" x2="36667" y2="20000"/>
                          <a14:backgroundMark x1="26250" y1="20000" x2="26250" y2="20000"/>
                          <a14:backgroundMark x1="14167" y1="21563" x2="14167" y2="21563"/>
                          <a14:backgroundMark x1="4375" y1="19375" x2="4375" y2="19375"/>
                          <a14:backgroundMark x1="6667" y1="37188" x2="6667" y2="37188"/>
                          <a14:backgroundMark x1="13958" y1="37188" x2="13958" y2="37188"/>
                          <a14:backgroundMark x1="29167" y1="34688" x2="29167" y2="34688"/>
                          <a14:backgroundMark x1="31250" y1="43750" x2="31250" y2="43750"/>
                          <a14:backgroundMark x1="25417" y1="44688" x2="25417" y2="44688"/>
                          <a14:backgroundMark x1="20833" y1="58125" x2="20833" y2="58125"/>
                          <a14:backgroundMark x1="9583" y1="58750" x2="9583" y2="58750"/>
                          <a14:backgroundMark x1="6042" y1="74375" x2="6042" y2="74375"/>
                          <a14:backgroundMark x1="10417" y1="65938" x2="10417" y2="65938"/>
                          <a14:backgroundMark x1="9375" y1="63438" x2="9375" y2="63438"/>
                          <a14:backgroundMark x1="17917" y1="64063" x2="17917" y2="64063"/>
                          <a14:backgroundMark x1="24583" y1="61875" x2="24583" y2="61875"/>
                          <a14:backgroundMark x1="23958" y1="51875" x2="23958" y2="51875"/>
                          <a14:backgroundMark x1="26458" y1="56250" x2="26458" y2="56250"/>
                          <a14:backgroundMark x1="45208" y1="41875" x2="45208" y2="41875"/>
                          <a14:backgroundMark x1="45000" y1="39375" x2="45000" y2="39375"/>
                          <a14:backgroundMark x1="49167" y1="43438" x2="49167" y2="43438"/>
                          <a14:backgroundMark x1="31250" y1="15000" x2="31250" y2="15000"/>
                          <a14:backgroundMark x1="13958" y1="94688" x2="13958" y2="94688"/>
                          <a14:backgroundMark x1="33333" y1="94688" x2="33333" y2="94688"/>
                          <a14:backgroundMark x1="34792" y1="95313" x2="34792" y2="95313"/>
                          <a14:backgroundMark x1="38958" y1="93750" x2="38958" y2="93750"/>
                          <a14:backgroundMark x1="32083" y1="93750" x2="32083" y2="93750"/>
                          <a14:backgroundMark x1="38125" y1="7500" x2="38125" y2="7500"/>
                          <a14:backgroundMark x1="35208" y1="33750" x2="35208" y2="33750"/>
                          <a14:backgroundMark x1="19907" y1="25949" x2="19907" y2="25949"/>
                          <a14:backgroundMark x1="67593" y1="1899" x2="67593" y2="18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28998" y="4076471"/>
              <a:ext cx="3721733" cy="19201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Скругленный прямоугольник 11"/>
          <p:cNvSpPr/>
          <p:nvPr/>
        </p:nvSpPr>
        <p:spPr>
          <a:xfrm>
            <a:off x="106637" y="8518379"/>
            <a:ext cx="6630144" cy="876252"/>
          </a:xfrm>
          <a:prstGeom prst="roundRect">
            <a:avLst>
              <a:gd name="adj" fmla="val 7100"/>
            </a:avLst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49306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Перемещение служебным транспортом к местам проведения военных сборов (сборов) и обратно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77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ПРИМЕНЕНИЕ РЕЗЕРВИСТОВ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2758" y="1219723"/>
            <a:ext cx="6594024" cy="335874"/>
          </a:xfrm>
          <a:prstGeom prst="rect">
            <a:avLst/>
          </a:prstGeom>
          <a:solidFill>
            <a:srgbClr val="FFCCCC"/>
          </a:solidFill>
        </p:spPr>
        <p:txBody>
          <a:bodyPr wrap="square" lIns="0" tIns="29153" rIns="0" bIns="29153">
            <a:spAutoFit/>
          </a:bodyPr>
          <a:lstStyle/>
          <a:p>
            <a:pPr algn="ctr" defTabSz="816107"/>
            <a:r>
              <a:rPr lang="ru-RU" b="1" kern="0" spc="-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ПО ПЛАНАМ МИНИСТЕРСТВА ОБОРОНЫ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42758" y="1773134"/>
            <a:ext cx="6515142" cy="1502338"/>
            <a:chOff x="114257" y="1859839"/>
            <a:chExt cx="6515142" cy="1502338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ОХРАНА И ОБОРОНА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ВАЖНЫХ ОБЪЕКТОВ</a:t>
              </a:r>
              <a:endParaRPr lang="ru-RU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9826"/>
            <a:stretch/>
          </p:blipFill>
          <p:spPr>
            <a:xfrm>
              <a:off x="4028302" y="1917785"/>
              <a:ext cx="2554385" cy="1370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9" name="Группа 58"/>
          <p:cNvGrpSpPr/>
          <p:nvPr/>
        </p:nvGrpSpPr>
        <p:grpSpPr>
          <a:xfrm>
            <a:off x="142758" y="3368523"/>
            <a:ext cx="6515142" cy="1502338"/>
            <a:chOff x="114257" y="1859839"/>
            <a:chExt cx="6515142" cy="1502338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БОРЬБА С ДРГ</a:t>
              </a:r>
              <a:endParaRPr lang="ru-RU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Скругленный прямоугольник 60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42758" y="4970490"/>
            <a:ext cx="6515142" cy="1502338"/>
            <a:chOff x="114257" y="1859839"/>
            <a:chExt cx="6515142" cy="1502338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ВЫПОЛНЕНИЕ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ЗАДАЧ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КОМЕНДАНТСКОЙ    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СЛУЖБЫ</a:t>
              </a: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42758" y="6579035"/>
            <a:ext cx="6515142" cy="1502338"/>
            <a:chOff x="114257" y="1859839"/>
            <a:chExt cx="6515142" cy="1502338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</a:t>
              </a:r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УЧАСТИЕ В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МЕРОПРИЯТИЯХ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ПО  ОБЕСПЕЧЕНИЮ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ВОЕННОГО ПОЛОЖЕНИЯ </a:t>
              </a:r>
              <a:endParaRPr lang="ru-RU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142758" y="8194158"/>
            <a:ext cx="6515142" cy="1502338"/>
            <a:chOff x="114257" y="1859839"/>
            <a:chExt cx="6515142" cy="1502338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114257" y="1866417"/>
              <a:ext cx="6515142" cy="1495760"/>
            </a:xfrm>
            <a:prstGeom prst="roundRect">
              <a:avLst>
                <a:gd name="adj" fmla="val 12938"/>
              </a:avLst>
            </a:prstGeom>
            <a:gradFill>
              <a:gsLst>
                <a:gs pos="0">
                  <a:schemeClr val="bg1">
                    <a:alpha val="26000"/>
                  </a:schemeClr>
                </a:gs>
                <a:gs pos="100000">
                  <a:srgbClr val="FFCCCC">
                    <a:alpha val="80000"/>
                  </a:srgbClr>
                </a:gs>
              </a:gsLst>
              <a:lin ang="5400000" scaled="0"/>
            </a:gradFill>
            <a:ln w="9525">
              <a:noFill/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467856" bIns="0" rtlCol="0" anchor="ctr"/>
            <a:lstStyle/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УЧАСТИЕ В МЕРОПРИЯТИЯХ </a:t>
              </a:r>
            </a:p>
            <a:p>
              <a:pPr defTabSz="816107"/>
              <a:r>
                <a:rPr lang="ru-RU" sz="2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ГРАЖДАНСКОЙ ОБОРОНЫ</a:t>
              </a:r>
            </a:p>
          </p:txBody>
        </p:sp>
        <p:sp>
          <p:nvSpPr>
            <p:cNvPr id="73" name="Скругленный прямоугольник 72"/>
            <p:cNvSpPr/>
            <p:nvPr/>
          </p:nvSpPr>
          <p:spPr>
            <a:xfrm>
              <a:off x="3953745" y="1859839"/>
              <a:ext cx="2666013" cy="1494458"/>
            </a:xfrm>
            <a:prstGeom prst="roundRect">
              <a:avLst>
                <a:gd name="adj" fmla="val 12320"/>
              </a:avLst>
            </a:prstGeom>
            <a:solidFill>
              <a:srgbClr val="FFCCCC"/>
            </a:solidFill>
            <a:ln w="9525">
              <a:solidFill>
                <a:schemeClr val="accent2">
                  <a:lumMod val="50000"/>
                  <a:alpha val="24000"/>
                </a:schemeClr>
              </a:solidFill>
              <a:prstDash val="solid"/>
            </a:ln>
            <a:effectLst>
              <a:outerShdw blurRad="254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16107"/>
              <a:endParaRPr lang="ru-RU" sz="8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6" name="Рисунок 45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6802" y="3458604"/>
            <a:ext cx="2554385" cy="136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2" descr="C:\Users\УО\Desktop\10.09.17\IMGP6784.JPG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562"/>
          <a:stretch>
            <a:fillRect/>
          </a:stretch>
        </p:blipFill>
        <p:spPr bwMode="auto">
          <a:xfrm>
            <a:off x="4056800" y="6629262"/>
            <a:ext cx="2554385" cy="1399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DSC01515"/>
          <p:cNvPicPr preferRelativeResize="0">
            <a:picLocks noGrp="1"/>
          </p:cNvPicPr>
          <p:nvPr isPhoto="1"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56801" y="5012199"/>
            <a:ext cx="2554385" cy="1415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0" t="5657" r="8829" b="45248"/>
          <a:stretch/>
        </p:blipFill>
        <p:spPr bwMode="auto">
          <a:xfrm>
            <a:off x="4056799" y="8242889"/>
            <a:ext cx="2554385" cy="1400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4588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ПРИМЕНЕНИЕ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РЕЗЕРВИСТОВ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4257" y="1866417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ТУШЕНИЕ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ПРИРОДНЫХ  ПОЖАРОВ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14256" y="1867719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2526" y="1264671"/>
            <a:ext cx="6516873" cy="3666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58291" tIns="29153" rIns="58291" bIns="29153">
            <a:spAutoFit/>
          </a:bodyPr>
          <a:lstStyle/>
          <a:p>
            <a:pPr algn="ctr" defTabSz="816107"/>
            <a:r>
              <a:rPr lang="ru-RU" sz="2000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ПО ПЛАНАМ ГЛАВ СУБЪЕКТОВ РОССИЙСКОЙ ФЕДЕРАЦИИ</a:t>
            </a:r>
          </a:p>
        </p:txBody>
      </p:sp>
      <p:pic>
        <p:nvPicPr>
          <p:cNvPr id="23" name="Рисунок 22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92" r="11280"/>
          <a:stretch/>
        </p:blipFill>
        <p:spPr>
          <a:xfrm>
            <a:off x="203335" y="1947007"/>
            <a:ext cx="2487854" cy="1334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Скругленный прямоугольник 27"/>
          <p:cNvSpPr/>
          <p:nvPr/>
        </p:nvSpPr>
        <p:spPr>
          <a:xfrm>
            <a:off x="114257" y="3440163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ЛИКВИДАЦИЯ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ПОСЛЕДСТВИЙ </a:t>
            </a:r>
          </a:p>
          <a:p>
            <a:pPr indent="1878013" algn="ctr" defTabSz="582920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НАВОДНЕНИЙ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4256" y="3441465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335" y="3487996"/>
            <a:ext cx="2487854" cy="1380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Скругленный прямоугольник 30"/>
          <p:cNvSpPr/>
          <p:nvPr/>
        </p:nvSpPr>
        <p:spPr>
          <a:xfrm>
            <a:off x="114257" y="5013909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</a:p>
          <a:p>
            <a:pPr indent="1878013" algn="ctr" defTabSz="582920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ПРОТИВОПАВОДКОВЫХ</a:t>
            </a:r>
          </a:p>
          <a:p>
            <a:pPr indent="1878013" algn="ctr" defTabSz="582920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14256" y="5015211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/>
          </p:cNvPicPr>
          <p:nvPr/>
        </p:nvPicPr>
        <p:blipFill rotWithShape="1">
          <a:blip r:embed="rId9" cstate="print"/>
          <a:srcRect l="1162" t="8799" r="66123" b="6899"/>
          <a:stretch/>
        </p:blipFill>
        <p:spPr>
          <a:xfrm>
            <a:off x="203335" y="5074828"/>
            <a:ext cx="2487854" cy="1379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Скругленный прямоугольник 33"/>
          <p:cNvSpPr/>
          <p:nvPr/>
        </p:nvSpPr>
        <p:spPr>
          <a:xfrm>
            <a:off x="112525" y="6631309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ПРОТИВОЛАВИННЫХ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12524" y="6632611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12526" y="8243248"/>
            <a:ext cx="6515142" cy="149576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384" tIns="0" rIns="0" bIns="0" rtlCol="0" anchor="ctr"/>
          <a:lstStyle/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ПОДДЕРЖАНИЕ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ОБЩЕСТВЕННОГО </a:t>
            </a:r>
          </a:p>
          <a:p>
            <a:pPr indent="1878013" algn="ctr" defTabSz="582920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ПОРЯДКА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12525" y="8244550"/>
            <a:ext cx="2666013" cy="1494458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16107">
              <a:defRPr/>
            </a:pPr>
            <a:endParaRPr lang="ru-RU" sz="8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74"/>
          <a:stretch/>
        </p:blipFill>
        <p:spPr>
          <a:xfrm>
            <a:off x="203335" y="6669502"/>
            <a:ext cx="2487854" cy="1406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 descr="https://avatars.mds.yandex.net/i?id=76938cf34e57e44f5c47dc3fda46c758a10dfcd7-11389740-images-thumbs&amp;n=13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35" y="8281572"/>
            <a:ext cx="2487854" cy="144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8826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НОРМАТИВНЫЕ ПРАВОВЫЕ ОСНОВЫ СОДЕРЖАНИЯ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2" name="Скругленный прямоугольник 271"/>
          <p:cNvSpPr/>
          <p:nvPr/>
        </p:nvSpPr>
        <p:spPr>
          <a:xfrm flipH="1">
            <a:off x="2706134" y="2286732"/>
            <a:ext cx="4066169" cy="570474"/>
          </a:xfrm>
          <a:prstGeom prst="roundRect">
            <a:avLst>
              <a:gd name="adj" fmla="val 5367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99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 w="3175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marL="0" marR="0" lvl="0" indent="0" algn="ctr" defTabSz="8053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Указы Президента Российской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Ф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едерации и </a:t>
            </a:r>
          </a:p>
          <a:p>
            <a:pPr marL="0" marR="0" lvl="0" indent="0" algn="ctr" defTabSz="8053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федеральные законы Российской Федерации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grpSp>
        <p:nvGrpSpPr>
          <p:cNvPr id="273" name="Группа 272"/>
          <p:cNvGrpSpPr/>
          <p:nvPr/>
        </p:nvGrpSpPr>
        <p:grpSpPr>
          <a:xfrm>
            <a:off x="2925043" y="2950990"/>
            <a:ext cx="1527269" cy="1872000"/>
            <a:chOff x="2641934" y="1565665"/>
            <a:chExt cx="1241142" cy="1552506"/>
          </a:xfrm>
        </p:grpSpPr>
        <p:sp>
          <p:nvSpPr>
            <p:cNvPr id="274" name="TextBox 273"/>
            <p:cNvSpPr txBox="1"/>
            <p:nvPr/>
          </p:nvSpPr>
          <p:spPr>
            <a:xfrm>
              <a:off x="2641934" y="1565665"/>
              <a:ext cx="1241142" cy="155250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95988" rIns="0" bIns="23997" rtlCol="0">
              <a:noAutofit/>
            </a:bodyPr>
            <a:lstStyle/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УКАЗ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ПРЕЗИДЕНТА 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</a:t>
              </a:r>
              <a:endPara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от 17.07.2015 г. № 370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«О создании мобилизационного людского резерва Вооруженных Сил Российской Федерации»</a:t>
              </a:r>
            </a:p>
          </p:txBody>
        </p:sp>
        <p:grpSp>
          <p:nvGrpSpPr>
            <p:cNvPr id="275" name="Группа 274"/>
            <p:cNvGrpSpPr/>
            <p:nvPr/>
          </p:nvGrpSpPr>
          <p:grpSpPr>
            <a:xfrm>
              <a:off x="3154697" y="1633304"/>
              <a:ext cx="216571" cy="253036"/>
              <a:chOff x="880313" y="1666694"/>
              <a:chExt cx="216571" cy="253036"/>
            </a:xfrm>
          </p:grpSpPr>
          <p:sp>
            <p:nvSpPr>
              <p:cNvPr id="276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77" name="Рисунок 27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78" name="Группа 277"/>
          <p:cNvGrpSpPr/>
          <p:nvPr/>
        </p:nvGrpSpPr>
        <p:grpSpPr>
          <a:xfrm>
            <a:off x="4904216" y="2953981"/>
            <a:ext cx="1421679" cy="1872000"/>
            <a:chOff x="4306474" y="1593535"/>
            <a:chExt cx="1155334" cy="1516248"/>
          </a:xfrm>
        </p:grpSpPr>
        <p:sp>
          <p:nvSpPr>
            <p:cNvPr id="279" name="TextBox 278"/>
            <p:cNvSpPr txBox="1"/>
            <p:nvPr/>
          </p:nvSpPr>
          <p:spPr>
            <a:xfrm>
              <a:off x="4306474" y="1593535"/>
              <a:ext cx="1155334" cy="151624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71969" rIns="0" bIns="17992" rtlCol="0">
              <a:noAutofit/>
            </a:bodyPr>
            <a:lstStyle/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ts val="525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УКАЗ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ПРЕЗИДЕНТА 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</a:t>
              </a:r>
              <a:endPara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от 25.08.2021 г. № 492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«О мобилизационном людском резерве Вооруженных Сил </a:t>
              </a:r>
            </a:p>
            <a:p>
              <a:pPr marL="0" marR="0" lvl="0" indent="0" algn="ctr" defTabSz="676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Федерации»</a:t>
              </a:r>
            </a:p>
          </p:txBody>
        </p:sp>
        <p:grpSp>
          <p:nvGrpSpPr>
            <p:cNvPr id="281" name="Группа 280"/>
            <p:cNvGrpSpPr/>
            <p:nvPr/>
          </p:nvGrpSpPr>
          <p:grpSpPr>
            <a:xfrm>
              <a:off x="4781186" y="1626431"/>
              <a:ext cx="216571" cy="253036"/>
              <a:chOff x="880313" y="1666694"/>
              <a:chExt cx="216571" cy="253036"/>
            </a:xfrm>
          </p:grpSpPr>
          <p:sp>
            <p:nvSpPr>
              <p:cNvPr id="282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21904" tIns="60952" rIns="121904" bIns="6095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3" name="Рисунок 28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295" y="1680792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84" name="Группа 283"/>
          <p:cNvGrpSpPr/>
          <p:nvPr/>
        </p:nvGrpSpPr>
        <p:grpSpPr>
          <a:xfrm>
            <a:off x="2794462" y="4930983"/>
            <a:ext cx="1728000" cy="2268000"/>
            <a:chOff x="3234522" y="886134"/>
            <a:chExt cx="958110" cy="1166507"/>
          </a:xfrm>
        </p:grpSpPr>
        <p:grpSp>
          <p:nvGrpSpPr>
            <p:cNvPr id="285" name="Группа 284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2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91" name="Группа 2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94" name="Рисунок 29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92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897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30 декабря 2012 г</a:t>
                </a: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№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288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в отдельные законодательные акты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 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 вопросам создания мобилизационного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 людского резерва</a:t>
                </a:r>
                <a:r>
                  <a:rPr kumimoji="0" lang="ru-RU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»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6" name="Группа 285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28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99" name="Группа 298"/>
          <p:cNvGrpSpPr/>
          <p:nvPr/>
        </p:nvGrpSpPr>
        <p:grpSpPr>
          <a:xfrm>
            <a:off x="4759257" y="4930103"/>
            <a:ext cx="1728000" cy="2268000"/>
            <a:chOff x="3234522" y="886134"/>
            <a:chExt cx="958110" cy="1166507"/>
          </a:xfrm>
        </p:grpSpPr>
        <p:grpSp>
          <p:nvGrpSpPr>
            <p:cNvPr id="300" name="Группа 29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0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1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05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06" name="Группа 30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0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09" name="Рисунок 30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7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709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24 июля 2023 г</a:t>
                </a: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№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326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marL="0" marR="0" lvl="0" indent="0" algn="ctr" defTabSz="6851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в отдельные законодательные акты </a:t>
                </a:r>
                <a:r>
                  <a:rPr kumimoji="0" lang="ru-RU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Федерации»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1" name="Группа 300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30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4" name="Группа 313"/>
          <p:cNvGrpSpPr/>
          <p:nvPr/>
        </p:nvGrpSpPr>
        <p:grpSpPr>
          <a:xfrm>
            <a:off x="105479" y="7891853"/>
            <a:ext cx="1296000" cy="1800000"/>
            <a:chOff x="3234522" y="886134"/>
            <a:chExt cx="958110" cy="1166507"/>
          </a:xfrm>
        </p:grpSpPr>
        <p:grpSp>
          <p:nvGrpSpPr>
            <p:cNvPr id="315" name="Группа 314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1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2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2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21" name="Группа 32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2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24" name="Рисунок 32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2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754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28.10.2013 г. № 964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в Положение о проведении военных сборов»</a:t>
                </a:r>
              </a:p>
            </p:txBody>
          </p:sp>
        </p:grpSp>
        <p:grpSp>
          <p:nvGrpSpPr>
            <p:cNvPr id="316" name="Группа 315"/>
            <p:cNvGrpSpPr/>
            <p:nvPr/>
          </p:nvGrpSpPr>
          <p:grpSpPr>
            <a:xfrm>
              <a:off x="3234522" y="1906599"/>
              <a:ext cx="891469" cy="101800"/>
              <a:chOff x="8233817" y="4618220"/>
              <a:chExt cx="3540661" cy="87897"/>
            </a:xfrm>
          </p:grpSpPr>
          <p:sp>
            <p:nvSpPr>
              <p:cNvPr id="31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9" name="Группа 328"/>
          <p:cNvGrpSpPr/>
          <p:nvPr/>
        </p:nvGrpSpPr>
        <p:grpSpPr>
          <a:xfrm>
            <a:off x="1442025" y="7890519"/>
            <a:ext cx="1296000" cy="1800000"/>
            <a:chOff x="3234522" y="886134"/>
            <a:chExt cx="958110" cy="1166507"/>
          </a:xfrm>
        </p:grpSpPr>
        <p:grpSp>
          <p:nvGrpSpPr>
            <p:cNvPr id="330" name="Группа 32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3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4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35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36" name="Группа 33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3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39" name="Рисунок 33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9"/>
                <a:ext cx="1132050" cy="710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15.08.2015 г. № 850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«Об утверждении Правил исчисления размера подлежащих возмещению средств федерального бюджета, затраченных …»</a:t>
                </a:r>
              </a:p>
            </p:txBody>
          </p:sp>
        </p:grpSp>
        <p:grpSp>
          <p:nvGrpSpPr>
            <p:cNvPr id="331" name="Группа 330"/>
            <p:cNvGrpSpPr/>
            <p:nvPr/>
          </p:nvGrpSpPr>
          <p:grpSpPr>
            <a:xfrm>
              <a:off x="3234522" y="1906568"/>
              <a:ext cx="891469" cy="101379"/>
              <a:chOff x="8233817" y="4618220"/>
              <a:chExt cx="3540661" cy="87534"/>
            </a:xfrm>
          </p:grpSpPr>
          <p:sp>
            <p:nvSpPr>
              <p:cNvPr id="33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44" name="Группа 343"/>
          <p:cNvGrpSpPr/>
          <p:nvPr/>
        </p:nvGrpSpPr>
        <p:grpSpPr>
          <a:xfrm>
            <a:off x="4115117" y="7889633"/>
            <a:ext cx="1296000" cy="1800000"/>
            <a:chOff x="3234522" y="886137"/>
            <a:chExt cx="958110" cy="1166508"/>
          </a:xfrm>
        </p:grpSpPr>
        <p:grpSp>
          <p:nvGrpSpPr>
            <p:cNvPr id="345" name="Группа 344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34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5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5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51" name="Группа 35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5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54" name="Рисунок 35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5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901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23.12.2015 г. № 1412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установлении размера месячного оклада гражданам Российской Федерации, пребывающим в мобилизационном людском резерве, за исключением периода прохождения военных сборов»</a:t>
                </a:r>
              </a:p>
            </p:txBody>
          </p:sp>
        </p:grpSp>
        <p:grpSp>
          <p:nvGrpSpPr>
            <p:cNvPr id="346" name="Группа 345"/>
            <p:cNvGrpSpPr/>
            <p:nvPr/>
          </p:nvGrpSpPr>
          <p:grpSpPr>
            <a:xfrm>
              <a:off x="3234522" y="1906558"/>
              <a:ext cx="891469" cy="101102"/>
              <a:chOff x="8233817" y="4618220"/>
              <a:chExt cx="3540661" cy="87295"/>
            </a:xfrm>
          </p:grpSpPr>
          <p:sp>
            <p:nvSpPr>
              <p:cNvPr id="34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59" name="Группа 358"/>
          <p:cNvGrpSpPr/>
          <p:nvPr/>
        </p:nvGrpSpPr>
        <p:grpSpPr>
          <a:xfrm>
            <a:off x="2778571" y="7888784"/>
            <a:ext cx="1296000" cy="1800000"/>
            <a:chOff x="3234522" y="886134"/>
            <a:chExt cx="958110" cy="1166507"/>
          </a:xfrm>
        </p:grpSpPr>
        <p:grpSp>
          <p:nvGrpSpPr>
            <p:cNvPr id="360" name="Группа 35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36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7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65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66" name="Группа 36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6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69" name="Рисунок 36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6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22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3.09.2015 г. № 933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утверждении Положения о пребывании граждан Российской Федерации в мобилизационном людском резерве»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61" name="Группа 360"/>
            <p:cNvGrpSpPr/>
            <p:nvPr/>
          </p:nvGrpSpPr>
          <p:grpSpPr>
            <a:xfrm>
              <a:off x="3234522" y="1906623"/>
              <a:ext cx="891469" cy="100838"/>
              <a:chOff x="8233817" y="4618220"/>
              <a:chExt cx="3540661" cy="87066"/>
            </a:xfrm>
          </p:grpSpPr>
          <p:sp>
            <p:nvSpPr>
              <p:cNvPr id="362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74" name="Скругленный прямоугольник 373"/>
          <p:cNvSpPr/>
          <p:nvPr/>
        </p:nvSpPr>
        <p:spPr>
          <a:xfrm flipH="1">
            <a:off x="107148" y="7359827"/>
            <a:ext cx="6629634" cy="412573"/>
          </a:xfrm>
          <a:prstGeom prst="roundRect">
            <a:avLst>
              <a:gd name="adj" fmla="val 5367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99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 w="3175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rtlCol="0" anchor="ctr"/>
          <a:lstStyle/>
          <a:p>
            <a:pPr marL="0" marR="0" lvl="0" indent="0" algn="ctr" defTabSz="80537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Постановления Правительства Российской Федерации </a:t>
            </a:r>
          </a:p>
        </p:txBody>
      </p:sp>
      <p:sp>
        <p:nvSpPr>
          <p:cNvPr id="375" name="Прямоугольник 374"/>
          <p:cNvSpPr/>
          <p:nvPr/>
        </p:nvSpPr>
        <p:spPr>
          <a:xfrm>
            <a:off x="76702" y="4982326"/>
            <a:ext cx="2459854" cy="2188926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8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76" name="Rounded Rectangle 29"/>
          <p:cNvSpPr/>
          <p:nvPr/>
        </p:nvSpPr>
        <p:spPr>
          <a:xfrm>
            <a:off x="144527" y="5057787"/>
            <a:ext cx="2304000" cy="468000"/>
          </a:xfrm>
          <a:prstGeom prst="roundRect">
            <a:avLst>
              <a:gd name="adj" fmla="val 28220"/>
            </a:avLst>
          </a:prstGeom>
          <a:solidFill>
            <a:schemeClr val="accent2">
              <a:lumMod val="75000"/>
            </a:schemeClr>
          </a:solidFill>
          <a:ln w="15875" cap="flat" cmpd="sng" algn="ctr">
            <a:solidFill>
              <a:srgbClr val="FF0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marL="0" marR="0" lvl="0" indent="0" algn="ctr" defTabSz="6797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Подходы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 отбору граждан 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797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резерв</a:t>
            </a:r>
          </a:p>
        </p:txBody>
      </p:sp>
      <p:sp>
        <p:nvSpPr>
          <p:cNvPr id="377" name="Стрелка вправо 376"/>
          <p:cNvSpPr/>
          <p:nvPr/>
        </p:nvSpPr>
        <p:spPr>
          <a:xfrm>
            <a:off x="132806" y="6392322"/>
            <a:ext cx="2304000" cy="720000"/>
          </a:xfrm>
          <a:prstGeom prst="rightArrow">
            <a:avLst>
              <a:gd name="adj1" fmla="val 95805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5034" tIns="0" rIns="35034" bIns="0" anchor="ctr"/>
          <a:lstStyle/>
          <a:p>
            <a:pPr marL="0" marR="0" lvl="0" indent="0" algn="just" defTabSz="90585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Times New Roman"/>
                <a:cs typeface="Arial" panose="020B0604020202020204" pitchFamily="34" charset="0"/>
              </a:rPr>
              <a:t>Соответствие граждан требованиям по возрасту, состоянию здоровья, уровню образования и физической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Times New Roman"/>
                <a:cs typeface="Arial" panose="020B0604020202020204" pitchFamily="34" charset="0"/>
              </a:rPr>
              <a:t>подготовки по аналогии с военнослужащими контрактной службы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78" name="Стрелка вправо 377"/>
          <p:cNvSpPr/>
          <p:nvPr/>
        </p:nvSpPr>
        <p:spPr>
          <a:xfrm>
            <a:off x="132806" y="5599119"/>
            <a:ext cx="2304000" cy="720000"/>
          </a:xfrm>
          <a:prstGeom prst="rightArrow">
            <a:avLst>
              <a:gd name="adj1" fmla="val 100000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5034" tIns="0" rIns="35034" bIns="0" anchor="ctr"/>
          <a:lstStyle/>
          <a:p>
            <a:pPr marL="0" marR="0" lvl="0" indent="0" algn="just" defTabSz="90585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Times New Roman"/>
                <a:cs typeface="Arial" panose="020B0604020202020204" pitchFamily="34" charset="0"/>
              </a:rPr>
              <a:t>В приоритетном порядке в резерв отбирать сотрудников ЧОП, казаков, граждан в год увольнения их с военной службы и граждан, имеющих боевой опыт </a:t>
            </a:r>
          </a:p>
        </p:txBody>
      </p:sp>
      <p:pic>
        <p:nvPicPr>
          <p:cNvPr id="379" name="Picture 2" descr="C:\Users\ab2604\Desktop\Указ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4" r="2627"/>
          <a:stretch/>
        </p:blipFill>
        <p:spPr bwMode="auto">
          <a:xfrm>
            <a:off x="54838" y="1284068"/>
            <a:ext cx="2481440" cy="353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0" name="Прямоугольник 379"/>
          <p:cNvSpPr/>
          <p:nvPr/>
        </p:nvSpPr>
        <p:spPr>
          <a:xfrm>
            <a:off x="47752" y="1295394"/>
            <a:ext cx="2488804" cy="3518772"/>
          </a:xfrm>
          <a:prstGeom prst="rect">
            <a:avLst/>
          </a:prstGeom>
          <a:noFill/>
          <a:ln w="25400" cap="flat" cmpd="sng" algn="ctr">
            <a:solidFill>
              <a:srgbClr val="D30B19"/>
            </a:solidFill>
            <a:prstDash val="solid"/>
            <a:miter lim="800000"/>
          </a:ln>
          <a:effectLst>
            <a:innerShdw blurRad="63500" dist="50800">
              <a:prstClr val="black">
                <a:alpha val="48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1" name="Прямоугольник 380"/>
          <p:cNvSpPr/>
          <p:nvPr/>
        </p:nvSpPr>
        <p:spPr>
          <a:xfrm>
            <a:off x="221810" y="2479678"/>
            <a:ext cx="2132560" cy="193916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2" name="Прямоугольная выноска 381"/>
          <p:cNvSpPr/>
          <p:nvPr/>
        </p:nvSpPr>
        <p:spPr>
          <a:xfrm>
            <a:off x="2700976" y="1397026"/>
            <a:ext cx="1121538" cy="488410"/>
          </a:xfrm>
          <a:prstGeom prst="wedgeRectCallout">
            <a:avLst>
              <a:gd name="adj1" fmla="val -83672"/>
              <a:gd name="adj2" fmla="val 186710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361950" algn="just" defTabSz="9140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3" name="Скругленный прямоугольник 382"/>
          <p:cNvSpPr/>
          <p:nvPr/>
        </p:nvSpPr>
        <p:spPr>
          <a:xfrm>
            <a:off x="2623633" y="1273716"/>
            <a:ext cx="4160394" cy="936000"/>
          </a:xfrm>
          <a:prstGeom prst="roundRect">
            <a:avLst/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8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Установить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численность мобилизационного людского резерва Вооруженных Сил Российской Федерации в количестве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100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тыс.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человек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84" name="Группа 383"/>
          <p:cNvGrpSpPr/>
          <p:nvPr/>
        </p:nvGrpSpPr>
        <p:grpSpPr>
          <a:xfrm>
            <a:off x="5451663" y="7889633"/>
            <a:ext cx="1296000" cy="1800000"/>
            <a:chOff x="3234522" y="886137"/>
            <a:chExt cx="958110" cy="1166508"/>
          </a:xfrm>
        </p:grpSpPr>
        <p:grpSp>
          <p:nvGrpSpPr>
            <p:cNvPr id="385" name="Группа 384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3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3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89988" tIns="46794" rIns="89988" bIns="46794" anchor="ctr"/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391" name="Группа 3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3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21904" tIns="60952" rIns="121904" bIns="6095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6851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94" name="Рисунок 39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9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579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4.07.2013 г. № 565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«Об утверждении Положения </a:t>
                </a:r>
              </a:p>
              <a:p>
                <a:pPr marL="0" marR="0" lvl="0" indent="0" algn="ctr" defTabSz="685188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 военно-врачебной экспертизе»</a:t>
                </a:r>
              </a:p>
            </p:txBody>
          </p:sp>
        </p:grpSp>
        <p:grpSp>
          <p:nvGrpSpPr>
            <p:cNvPr id="386" name="Группа 385"/>
            <p:cNvGrpSpPr/>
            <p:nvPr/>
          </p:nvGrpSpPr>
          <p:grpSpPr>
            <a:xfrm>
              <a:off x="3234522" y="1906558"/>
              <a:ext cx="891469" cy="101102"/>
              <a:chOff x="8233817" y="4618220"/>
              <a:chExt cx="3540661" cy="87295"/>
            </a:xfrm>
          </p:grpSpPr>
          <p:sp>
            <p:nvSpPr>
              <p:cNvPr id="387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50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1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18584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ГОСУДАРСТВЕННЫХ 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УНИТАРНЫХ ПРЕДПРИЯТИЙ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71" y="1263750"/>
            <a:ext cx="3254361" cy="45668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83546" y="2324460"/>
            <a:ext cx="33532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Статья 4</a:t>
            </a:r>
            <a:r>
              <a:rPr lang="ru-RU" sz="2000" b="1" baseline="30000" dirty="0" smtClean="0"/>
              <a:t>1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Федерального закона </a:t>
            </a:r>
          </a:p>
          <a:p>
            <a:pPr algn="ctr"/>
            <a:r>
              <a:rPr lang="ru-RU" sz="2000" b="1" dirty="0" smtClean="0"/>
              <a:t>от 13 июня 2023 г. № 207-ФЗ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«О </a:t>
            </a:r>
            <a:r>
              <a:rPr lang="ru-RU" sz="2000" dirty="0"/>
              <a:t>мерах по усилению охраны общественного порядка и обеспечению общественной безопасности в отдельных субъектах Российской </a:t>
            </a:r>
            <a:r>
              <a:rPr lang="ru-RU" sz="2000" dirty="0" smtClean="0"/>
              <a:t>Федерации»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1045" y="5860065"/>
            <a:ext cx="646573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sz="1700" dirty="0"/>
              <a:t>В целях усиления охраны общественного порядка и обеспечения общественной безопасности в период мобилизации, в период военного положения, в военное время </a:t>
            </a:r>
            <a:r>
              <a:rPr lang="ru-RU" sz="1700" b="1" dirty="0"/>
              <a:t>высшими должностными лицами субъектов Российской Федерации по решению Президента Российской Федерации создаются специализированные государственные унитарные </a:t>
            </a:r>
            <a:r>
              <a:rPr lang="ru-RU" sz="1700" b="1" dirty="0" smtClean="0"/>
              <a:t>предприятия</a:t>
            </a:r>
            <a:r>
              <a:rPr lang="ru-RU" sz="1700" dirty="0" smtClean="0"/>
              <a:t>.</a:t>
            </a:r>
          </a:p>
          <a:p>
            <a:pPr indent="444500" algn="just"/>
            <a:r>
              <a:rPr lang="ru-RU" sz="1700" dirty="0" smtClean="0"/>
              <a:t>Предприятия являются юридическими лицами с особыми уставными задачами и </a:t>
            </a:r>
            <a:r>
              <a:rPr lang="ru-RU" sz="1700" b="1" dirty="0" smtClean="0"/>
              <a:t>исполняют функции по содействию </a:t>
            </a:r>
            <a:r>
              <a:rPr lang="ru-RU" sz="1700" dirty="0" smtClean="0"/>
              <a:t>правоохранительным органам, органам федеральной службы безопасности и органам военного управления </a:t>
            </a:r>
            <a:r>
              <a:rPr lang="ru-RU" sz="1700" b="1" dirty="0" smtClean="0"/>
              <a:t>в охране общественного порядка и обеспечении общественной безопасности, в защите Государственной границы Российской Федерации, борьбе с диверсионно-разведывательными формированиями иностранных государств и незаконными вооруженными формированиями</a:t>
            </a:r>
            <a:r>
              <a:rPr lang="ru-RU" sz="1700" dirty="0" smtClean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20360" y="1256180"/>
            <a:ext cx="3416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Для территорий Республики Крым, Краснодарского края, Белгородской, Брянской, Воронежской, Курской, </a:t>
            </a:r>
            <a:br>
              <a:rPr lang="ru-RU" sz="1400" b="1" dirty="0" smtClean="0">
                <a:solidFill>
                  <a:srgbClr val="FF0000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Ростовской областей и г. Севастополя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17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170708" y="4125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ГОСУДАРСТВЕННЫХ 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УНИТАРНЫХ ПРЕДПРИЯТИЙ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211" y="1257956"/>
            <a:ext cx="662557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МИНОБОРОНЫ РОССИИ ВНЕСЕН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 ГОСУДАРСТВЕННУЮ ДУМУ РОССИЙСКОЙ ФЕДЕРАЦИИ ПРОЕКТ ФЕДЕРАЛЬНОГО ЗАКОНА, ПРЕДУСМАТРИВАЕЮЩИЙ ДОПОЛНЕНИЕ ДЕЙСТВУЮЩЕГО ЗАКОНА СТАТЬЕЙ </a:t>
            </a:r>
            <a:r>
              <a:rPr lang="ru-RU" sz="2000" b="1" dirty="0" smtClean="0">
                <a:solidFill>
                  <a:prstClr val="black"/>
                </a:solidFill>
              </a:rPr>
              <a:t>4</a:t>
            </a:r>
            <a:r>
              <a:rPr lang="ru-RU" sz="2000" b="1" baseline="30000" dirty="0" smtClean="0">
                <a:solidFill>
                  <a:prstClr val="black"/>
                </a:solidFill>
              </a:rPr>
              <a:t>2</a:t>
            </a:r>
            <a:r>
              <a:rPr lang="ru-RU" sz="2000" b="1" dirty="0" smtClean="0">
                <a:solidFill>
                  <a:prstClr val="black"/>
                </a:solidFill>
              </a:rPr>
              <a:t>.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/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</a:t>
            </a:r>
            <a:r>
              <a:rPr lang="ru-RU" b="1" dirty="0" smtClean="0"/>
              <a:t>О проводимых в субъектах Российской Федерации отдельных мероприятиях по территориальной обороне, усилению охраны общественного порядка и обеспечению общественной безопасности, защите населения и территорий от чрезвычайных ситуаций природного и техногенного характера в целях содействия органам военного управления и территориальным органам уполномоченных федеральных органов исполнительной власти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211" y="4834133"/>
            <a:ext cx="64657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58775" algn="just"/>
            <a:r>
              <a:rPr lang="ru-RU" sz="1600" dirty="0" smtClean="0">
                <a:solidFill>
                  <a:prstClr val="black"/>
                </a:solidFill>
              </a:rPr>
              <a:t>1</a:t>
            </a:r>
            <a:r>
              <a:rPr lang="ru-RU" sz="1600" dirty="0" smtClean="0">
                <a:solidFill>
                  <a:srgbClr val="0070C0"/>
                </a:solidFill>
              </a:rPr>
              <a:t>. </a:t>
            </a:r>
            <a:r>
              <a:rPr lang="ru-RU" sz="1600" b="1" dirty="0" smtClean="0">
                <a:solidFill>
                  <a:srgbClr val="0070C0"/>
                </a:solidFill>
              </a:rPr>
              <a:t>Для содействия органам военного управления </a:t>
            </a:r>
            <a:r>
              <a:rPr lang="ru-RU" sz="1600" dirty="0" smtClean="0">
                <a:solidFill>
                  <a:srgbClr val="0070C0"/>
                </a:solidFill>
              </a:rPr>
              <a:t>и территориальным органам уполномоченных федеральных органов исполнительной власти </a:t>
            </a:r>
            <a:r>
              <a:rPr lang="ru-RU" sz="1600" b="1" dirty="0" smtClean="0">
                <a:solidFill>
                  <a:srgbClr val="0070C0"/>
                </a:solidFill>
              </a:rPr>
              <a:t>в реализации мер </a:t>
            </a:r>
            <a:r>
              <a:rPr lang="ru-RU" sz="1600" dirty="0" smtClean="0">
                <a:solidFill>
                  <a:srgbClr val="0070C0"/>
                </a:solidFill>
              </a:rPr>
              <a:t>по проведению отдельных мероприятий </a:t>
            </a:r>
            <a:r>
              <a:rPr lang="ru-RU" sz="1600" b="1" dirty="0" smtClean="0">
                <a:solidFill>
                  <a:srgbClr val="0070C0"/>
                </a:solidFill>
              </a:rPr>
              <a:t>по территориальной обороне</a:t>
            </a:r>
            <a:r>
              <a:rPr lang="ru-RU" sz="1600" dirty="0" smtClean="0">
                <a:solidFill>
                  <a:srgbClr val="0070C0"/>
                </a:solidFill>
              </a:rPr>
              <a:t>, </a:t>
            </a:r>
            <a:r>
              <a:rPr lang="ru-RU" sz="1600" b="1" dirty="0" smtClean="0">
                <a:solidFill>
                  <a:srgbClr val="0070C0"/>
                </a:solidFill>
              </a:rPr>
              <a:t>усилению охраны общественного порядка</a:t>
            </a:r>
            <a:r>
              <a:rPr lang="ru-RU" sz="1600" dirty="0" smtClean="0">
                <a:solidFill>
                  <a:srgbClr val="0070C0"/>
                </a:solidFill>
              </a:rPr>
              <a:t>, обеспечению общественной безопасности, защите населения и территорий от чрезвычайных ситуаций природного и техногенного характера высшими должностными лицами субъектов Российской Федерации </a:t>
            </a:r>
            <a:r>
              <a:rPr lang="ru-RU" sz="1600" b="1" dirty="0" smtClean="0">
                <a:solidFill>
                  <a:srgbClr val="0070C0"/>
                </a:solidFill>
              </a:rPr>
              <a:t>создаются региональные отряды в форме государственных унитарных предприятий</a:t>
            </a:r>
            <a:r>
              <a:rPr lang="ru-RU" sz="1600" dirty="0" smtClean="0">
                <a:solidFill>
                  <a:srgbClr val="0070C0"/>
                </a:solidFill>
              </a:rPr>
              <a:t>.</a:t>
            </a:r>
          </a:p>
          <a:p>
            <a:pPr lvl="0" indent="358775" algn="just"/>
            <a:r>
              <a:rPr lang="ru-RU" sz="1600" dirty="0" smtClean="0">
                <a:solidFill>
                  <a:srgbClr val="0070C0"/>
                </a:solidFill>
              </a:rPr>
              <a:t>4. </a:t>
            </a:r>
            <a:r>
              <a:rPr lang="ru-RU" sz="1600" b="1" dirty="0" smtClean="0">
                <a:solidFill>
                  <a:srgbClr val="0070C0"/>
                </a:solidFill>
              </a:rPr>
              <a:t>Проведение</a:t>
            </a:r>
            <a:r>
              <a:rPr lang="ru-RU" sz="1600" dirty="0" smtClean="0">
                <a:solidFill>
                  <a:srgbClr val="0070C0"/>
                </a:solidFill>
              </a:rPr>
              <a:t> отдельных </a:t>
            </a:r>
            <a:r>
              <a:rPr lang="ru-RU" sz="1600" b="1" dirty="0" smtClean="0">
                <a:solidFill>
                  <a:srgbClr val="0070C0"/>
                </a:solidFill>
              </a:rPr>
              <a:t>мероприятий по территориальной обороне</a:t>
            </a:r>
            <a:r>
              <a:rPr lang="ru-RU" sz="1600" dirty="0" smtClean="0">
                <a:solidFill>
                  <a:srgbClr val="0070C0"/>
                </a:solidFill>
              </a:rPr>
              <a:t> высшие исполнительные органы субъектов Российской Федерации осуществляют </a:t>
            </a:r>
            <a:r>
              <a:rPr lang="ru-RU" sz="1600" b="1" dirty="0" smtClean="0">
                <a:solidFill>
                  <a:srgbClr val="0070C0"/>
                </a:solidFill>
              </a:rPr>
              <a:t>по согласованию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</a:rPr>
              <a:t>с</a:t>
            </a:r>
            <a:r>
              <a:rPr lang="ru-RU" sz="1600" dirty="0" smtClean="0">
                <a:solidFill>
                  <a:srgbClr val="0070C0"/>
                </a:solidFill>
              </a:rPr>
              <a:t> установленными </a:t>
            </a:r>
            <a:r>
              <a:rPr lang="ru-RU" sz="1600" b="1" dirty="0" smtClean="0">
                <a:solidFill>
                  <a:srgbClr val="0070C0"/>
                </a:solidFill>
              </a:rPr>
              <a:t>Министерством обороны </a:t>
            </a:r>
            <a:r>
              <a:rPr lang="ru-RU" sz="1600" dirty="0" smtClean="0">
                <a:solidFill>
                  <a:srgbClr val="0070C0"/>
                </a:solidFill>
              </a:rPr>
              <a:t>Российской Федерации органами военного управления.</a:t>
            </a:r>
          </a:p>
          <a:p>
            <a:pPr lvl="0" indent="358775" algn="just"/>
            <a:r>
              <a:rPr lang="ru-RU" sz="1600" dirty="0" smtClean="0">
                <a:solidFill>
                  <a:srgbClr val="0070C0"/>
                </a:solidFill>
              </a:rPr>
              <a:t>5. </a:t>
            </a:r>
            <a:r>
              <a:rPr lang="ru-RU" sz="1600" b="1" dirty="0" smtClean="0">
                <a:solidFill>
                  <a:srgbClr val="0070C0"/>
                </a:solidFill>
              </a:rPr>
              <a:t>Участниками региональных отрядов могут быть только граждане, поступившие в мобилизационный людской резерв Вооруженных Сил Российской Федерации.</a:t>
            </a:r>
          </a:p>
          <a:p>
            <a:pPr lvl="0" indent="358775" algn="just"/>
            <a:r>
              <a:rPr lang="ru-RU" sz="1600" dirty="0" smtClean="0">
                <a:solidFill>
                  <a:srgbClr val="0070C0"/>
                </a:solidFill>
              </a:rPr>
              <a:t>Пребывание граждан в мобилизационном людском резерве осуществляется в порядке, установленном законодательством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xmlns="" val="76786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4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ПРОВЕДЕНИЕ ОТБОРА КАНДИДАТОВ. 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ЗАКЛЮЧЕНИЕ КОНТРАКТОВ О ПРЕБЫВАНИИ В МОБИЛИЗАЦИОННОМ ЛЮДСКОМ РЕЗЕРВЕ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126996" y="1272625"/>
            <a:ext cx="3150593" cy="51044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 Box 42"/>
          <p:cNvSpPr txBox="1">
            <a:spLocks noChangeArrowheads="1"/>
          </p:cNvSpPr>
          <p:nvPr/>
        </p:nvSpPr>
        <p:spPr bwMode="auto">
          <a:xfrm>
            <a:off x="214094" y="1297048"/>
            <a:ext cx="2968493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Военный комиссариат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65685" y="1272626"/>
            <a:ext cx="3289592" cy="51044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147722" y="6471212"/>
            <a:ext cx="6595680" cy="3302144"/>
            <a:chOff x="214281" y="3839435"/>
            <a:chExt cx="2076450" cy="930300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214281" y="3839435"/>
              <a:ext cx="2076450" cy="930300"/>
            </a:xfrm>
            <a:prstGeom prst="rect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Text Box 42"/>
            <p:cNvSpPr txBox="1">
              <a:spLocks noChangeArrowheads="1"/>
            </p:cNvSpPr>
            <p:nvPr/>
          </p:nvSpPr>
          <p:spPr bwMode="auto">
            <a:xfrm>
              <a:off x="226033" y="3871825"/>
              <a:ext cx="2043179" cy="85037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marL="88900" marR="0" lvl="0" indent="-8890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В приоритетном порядке рассматриваются казаки, сотрудники ЧОП, выпускники ВУЦ, члены </a:t>
              </a: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патриотических организаций 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и </a:t>
              </a: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стрелковых 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клубов, а также 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участники специальной военной операции</a:t>
              </a: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.</a:t>
              </a:r>
              <a:endPara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  <a:p>
              <a:pPr marL="88900" marR="0" lvl="0" indent="-8890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Порядок </a:t>
              </a: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отбора: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Подача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заявления.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Прохождение медицинской комиссии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Получение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ответа из </a:t>
              </a:r>
              <a:r>
                <a:rPr lang="ru-RU" sz="1600" dirty="0" smtClean="0">
                  <a:solidFill>
                    <a:srgbClr val="002060"/>
                  </a:solidFill>
                </a:rPr>
                <a:t>органов внутренних дел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об отсутствии судимости.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4. Оформление допуска к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государственной</a:t>
              </a:r>
              <a:r>
                <a:rPr kumimoji="0" lang="ru-RU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тайне </a:t>
              </a: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(при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необходимости).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5. Оформление личного дела.</a:t>
              </a:r>
            </a:p>
            <a:p>
              <a:pPr marL="88900" marR="0" lvl="0" indent="-88900" algn="just" defTabSz="696913" rtl="0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6. Направление кандидатов</a:t>
              </a:r>
              <a:r>
                <a:rPr kumimoji="0" lang="ru-RU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в воинскую часть для заключения контракта</a:t>
              </a:r>
              <a:endPara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81" name="Text Box 42"/>
          <p:cNvSpPr txBox="1">
            <a:spLocks noChangeArrowheads="1"/>
          </p:cNvSpPr>
          <p:nvPr/>
        </p:nvSpPr>
        <p:spPr bwMode="auto">
          <a:xfrm>
            <a:off x="261594" y="5746736"/>
            <a:ext cx="2885365" cy="4431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Отбор кандидатов для заключения контракта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221299" y="1619863"/>
            <a:ext cx="1982149" cy="1637068"/>
            <a:chOff x="12883554" y="-1545464"/>
            <a:chExt cx="1982149" cy="892846"/>
          </a:xfrm>
        </p:grpSpPr>
        <p:sp>
          <p:nvSpPr>
            <p:cNvPr id="85" name="Скругленный прямоугольник 84"/>
            <p:cNvSpPr/>
            <p:nvPr/>
          </p:nvSpPr>
          <p:spPr>
            <a:xfrm flipH="1">
              <a:off x="12883554" y="-1545464"/>
              <a:ext cx="1949416" cy="892846"/>
            </a:xfrm>
            <a:prstGeom prst="roundRect">
              <a:avLst>
                <a:gd name="adj" fmla="val 16162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2188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 Box 42"/>
            <p:cNvSpPr txBox="1">
              <a:spLocks noChangeArrowheads="1"/>
            </p:cNvSpPr>
            <p:nvPr/>
          </p:nvSpPr>
          <p:spPr bwMode="auto">
            <a:xfrm>
              <a:off x="12929596" y="-961041"/>
              <a:ext cx="1936107" cy="25695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Кандидаты в мобилизационный </a:t>
              </a:r>
            </a:p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людской резерв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4747405" y="1606839"/>
            <a:ext cx="1877973" cy="1681636"/>
            <a:chOff x="12858153" y="-1545465"/>
            <a:chExt cx="1949416" cy="1076207"/>
          </a:xfrm>
        </p:grpSpPr>
        <p:sp>
          <p:nvSpPr>
            <p:cNvPr id="88" name="Скругленный прямоугольник 87"/>
            <p:cNvSpPr/>
            <p:nvPr/>
          </p:nvSpPr>
          <p:spPr>
            <a:xfrm flipH="1">
              <a:off x="12858153" y="-1545465"/>
              <a:ext cx="1949416" cy="1076207"/>
            </a:xfrm>
            <a:prstGeom prst="roundRect">
              <a:avLst>
                <a:gd name="adj" fmla="val 16162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2188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 Box 42"/>
            <p:cNvSpPr txBox="1">
              <a:spLocks noChangeArrowheads="1"/>
            </p:cNvSpPr>
            <p:nvPr/>
          </p:nvSpPr>
          <p:spPr bwMode="auto">
            <a:xfrm>
              <a:off x="12968769" y="-976638"/>
              <a:ext cx="1806532" cy="43333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lvl="0"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Граждане, заключившие контракт о пребывании в </a:t>
              </a:r>
              <a:r>
                <a:rPr lang="ru-RU" sz="1100" dirty="0"/>
                <a:t>мобилизационном </a:t>
              </a:r>
              <a:r>
                <a:rPr lang="ru-RU" sz="1100" dirty="0" smtClean="0"/>
                <a:t>людском резерве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2281723" y="1576289"/>
            <a:ext cx="2572244" cy="1152133"/>
            <a:chOff x="2309781" y="1065665"/>
            <a:chExt cx="7747068" cy="541986"/>
          </a:xfrm>
        </p:grpSpPr>
        <p:sp>
          <p:nvSpPr>
            <p:cNvPr id="91" name="Стрелка вправо 90"/>
            <p:cNvSpPr/>
            <p:nvPr/>
          </p:nvSpPr>
          <p:spPr>
            <a:xfrm>
              <a:off x="2309781" y="1065665"/>
              <a:ext cx="7747068" cy="541986"/>
            </a:xfrm>
            <a:prstGeom prst="rightArrow">
              <a:avLst>
                <a:gd name="adj1" fmla="val 60307"/>
                <a:gd name="adj2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Text Box 42"/>
            <p:cNvSpPr txBox="1">
              <a:spLocks noChangeArrowheads="1"/>
            </p:cNvSpPr>
            <p:nvPr/>
          </p:nvSpPr>
          <p:spPr bwMode="auto">
            <a:xfrm>
              <a:off x="2406044" y="1207959"/>
              <a:ext cx="6939172" cy="2606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Кандидаты, прошедшие отбор направляются в воинскую часть </a:t>
              </a:r>
            </a:p>
            <a:p>
              <a:pPr marL="0" marR="0" lvl="0" indent="0" algn="ctr" defTabSz="69691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для заключения контракта</a:t>
              </a:r>
              <a:endParaRPr kumimoji="0" lang="ru-RU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99" name="Рисунок 65" descr="https://img2.freepng.ru/20180219/rte/kisspng-silhouette-person-clip-art-silhouette-5a8b05ec596e36.47704584151906046036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6247" y="1737465"/>
            <a:ext cx="234201" cy="7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Рисунок 79" descr="https://img2.freepng.ru/20180315/sjq/kisspng-businessperson-clip-art-business-people-pics-5aaaad22138462.856777971521134882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71" r="35519"/>
          <a:stretch>
            <a:fillRect/>
          </a:stretch>
        </p:blipFill>
        <p:spPr bwMode="auto">
          <a:xfrm>
            <a:off x="1030882" y="1735707"/>
            <a:ext cx="246830" cy="74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Рисунок 65" descr="https://img2.freepng.ru/20180219/rte/kisspng-silhouette-person-clip-art-silhouette-5a8b05ec596e36.47704584151906046036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72" y="1737465"/>
            <a:ext cx="234201" cy="74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Рисунок 79" descr="https://img2.freepng.ru/20180315/sjq/kisspng-businessperson-clip-art-business-people-pics-5aaaad22138462.856777971521134882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71" r="35519"/>
          <a:stretch>
            <a:fillRect/>
          </a:stretch>
        </p:blipFill>
        <p:spPr bwMode="auto">
          <a:xfrm>
            <a:off x="1181694" y="1726413"/>
            <a:ext cx="246830" cy="74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Рисунок 58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50" r="65964" b="46550"/>
          <a:stretch>
            <a:fillRect/>
          </a:stretch>
        </p:blipFill>
        <p:spPr bwMode="auto">
          <a:xfrm flipH="1">
            <a:off x="5361216" y="1730414"/>
            <a:ext cx="345194" cy="72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Рисунок 59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47" t="7587" r="37952" b="46207"/>
          <a:stretch>
            <a:fillRect/>
          </a:stretch>
        </p:blipFill>
        <p:spPr bwMode="auto">
          <a:xfrm flipH="1">
            <a:off x="5155009" y="1743203"/>
            <a:ext cx="259367" cy="7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Рисунок 59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47" t="7587" r="37952" b="46207"/>
          <a:stretch>
            <a:fillRect/>
          </a:stretch>
        </p:blipFill>
        <p:spPr bwMode="auto">
          <a:xfrm flipH="1">
            <a:off x="5654653" y="1751727"/>
            <a:ext cx="259367" cy="7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Рисунок 58" descr="http://ae01.alicdn.com/kf/HTB1cZyLMVXXXXb9XpXXq6xXFXXXM.jpg_q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50" r="65964" b="46550"/>
          <a:stretch>
            <a:fillRect/>
          </a:stretch>
        </p:blipFill>
        <p:spPr bwMode="auto">
          <a:xfrm flipH="1">
            <a:off x="5904141" y="1740680"/>
            <a:ext cx="345194" cy="72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Text Box 42"/>
          <p:cNvSpPr txBox="1">
            <a:spLocks noChangeArrowheads="1"/>
          </p:cNvSpPr>
          <p:nvPr/>
        </p:nvSpPr>
        <p:spPr bwMode="auto">
          <a:xfrm>
            <a:off x="3710830" y="1330690"/>
            <a:ext cx="3024000" cy="2215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Воинская часть-формирователь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08" name="Группа 1406"/>
          <p:cNvGrpSpPr>
            <a:grpSpLocks/>
          </p:cNvGrpSpPr>
          <p:nvPr/>
        </p:nvGrpSpPr>
        <p:grpSpPr bwMode="auto">
          <a:xfrm>
            <a:off x="798806" y="3288477"/>
            <a:ext cx="791642" cy="780655"/>
            <a:chOff x="3861329" y="5935979"/>
            <a:chExt cx="550652" cy="428486"/>
          </a:xfrm>
        </p:grpSpPr>
        <p:cxnSp>
          <p:nvCxnSpPr>
            <p:cNvPr id="109" name="Прямая соединительная линия 11"/>
            <p:cNvCxnSpPr>
              <a:cxnSpLocks noChangeShapeType="1"/>
            </p:cNvCxnSpPr>
            <p:nvPr/>
          </p:nvCxnSpPr>
          <p:spPr bwMode="auto">
            <a:xfrm>
              <a:off x="3944743" y="5946629"/>
              <a:ext cx="0" cy="417836"/>
            </a:xfrm>
            <a:prstGeom prst="line">
              <a:avLst/>
            </a:prstGeom>
            <a:noFill/>
            <a:ln w="222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0" name="Равнобедренный треугольник 109"/>
            <p:cNvSpPr/>
            <p:nvPr/>
          </p:nvSpPr>
          <p:spPr bwMode="auto">
            <a:xfrm rot="5400000">
              <a:off x="4076657" y="5804517"/>
              <a:ext cx="203861" cy="466786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776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Text Box 1504"/>
            <p:cNvSpPr txBox="1">
              <a:spLocks noChangeArrowheads="1"/>
            </p:cNvSpPr>
            <p:nvPr/>
          </p:nvSpPr>
          <p:spPr bwMode="auto">
            <a:xfrm>
              <a:off x="3861329" y="5970349"/>
              <a:ext cx="506524" cy="94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defTabSz="777875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777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7778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ВК </a:t>
              </a:r>
              <a:r>
                <a:rPr kumimoji="0" lang="ru-RU" altLang="ru-RU" sz="9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(мо)</a:t>
              </a:r>
              <a:endParaRPr kumimoji="0" lang="ru-RU" altLang="ru-RU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12" name="Рисунок 111" descr="C:\Users\abiksenteeva\Desktop\Новая папка\Т-12_20-57\IMG-20210121-WA0087.jpg"/>
          <p:cNvPicPr preferRelativeResize="0"/>
          <p:nvPr/>
        </p:nvPicPr>
        <p:blipFill rotWithShape="1">
          <a:blip r:embed="rId10"/>
          <a:srcRect r="28333"/>
          <a:stretch/>
        </p:blipFill>
        <p:spPr bwMode="auto">
          <a:xfrm>
            <a:off x="265034" y="4086679"/>
            <a:ext cx="1626354" cy="157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Picture 460" descr="caoc_psab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99" b="43094"/>
          <a:stretch>
            <a:fillRect/>
          </a:stretch>
        </p:blipFill>
        <p:spPr bwMode="auto">
          <a:xfrm>
            <a:off x="4550934" y="4201700"/>
            <a:ext cx="2153524" cy="96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283" descr="caoc_psab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39000"/>
                    </a14:imgEffect>
                    <a14:imgEffect>
                      <a14:brightnessContrast bright="-3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99" b="43094"/>
          <a:stretch>
            <a:fillRect/>
          </a:stretch>
        </p:blipFill>
        <p:spPr bwMode="auto">
          <a:xfrm>
            <a:off x="3940696" y="4862014"/>
            <a:ext cx="2757642" cy="92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" name="Группа 123"/>
          <p:cNvGrpSpPr/>
          <p:nvPr/>
        </p:nvGrpSpPr>
        <p:grpSpPr>
          <a:xfrm>
            <a:off x="5438446" y="3471052"/>
            <a:ext cx="929638" cy="858472"/>
            <a:chOff x="5602724" y="2481963"/>
            <a:chExt cx="1073029" cy="790267"/>
          </a:xfrm>
        </p:grpSpPr>
        <p:sp>
          <p:nvSpPr>
            <p:cNvPr id="125" name="Прямоугольник 124"/>
            <p:cNvSpPr/>
            <p:nvPr/>
          </p:nvSpPr>
          <p:spPr>
            <a:xfrm>
              <a:off x="5602724" y="2481963"/>
              <a:ext cx="1073029" cy="405266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19050" cap="flat" cmpd="sng" algn="ctr">
              <a:solidFill>
                <a:srgbClr val="FF2929"/>
              </a:solidFill>
              <a:prstDash val="solid"/>
            </a:ln>
            <a:effectLst/>
          </p:spPr>
          <p:txBody>
            <a:bodyPr lIns="36000" tIns="0" rIns="36000" bIns="72000" rtlCol="0" anchor="ctr"/>
            <a:lstStyle/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МСП</a:t>
              </a:r>
              <a:endPara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26" name="Прямая соединительная линия 125"/>
            <p:cNvCxnSpPr/>
            <p:nvPr/>
          </p:nvCxnSpPr>
          <p:spPr>
            <a:xfrm flipH="1">
              <a:off x="5605744" y="2501833"/>
              <a:ext cx="3705" cy="770397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27" name="Text Box 42"/>
          <p:cNvSpPr txBox="1">
            <a:spLocks noChangeArrowheads="1"/>
          </p:cNvSpPr>
          <p:nvPr/>
        </p:nvSpPr>
        <p:spPr bwMode="auto">
          <a:xfrm>
            <a:off x="3714415" y="5758611"/>
            <a:ext cx="2930667" cy="4431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marL="0" marR="0" lvl="0" indent="0" algn="ctr" defTabSz="696913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Отбор кандидатов для заключения контракта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pic>
        <p:nvPicPr>
          <p:cNvPr id="128" name="Picture 5" descr="C:\Users\ab2607\Desktop\Заявление.jpe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8" t="7066" r="7633" b="16004"/>
          <a:stretch/>
        </p:blipFill>
        <p:spPr bwMode="auto">
          <a:xfrm>
            <a:off x="1804337" y="3504593"/>
            <a:ext cx="1378250" cy="19526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128"/>
          <p:cNvSpPr/>
          <p:nvPr/>
        </p:nvSpPr>
        <p:spPr>
          <a:xfrm>
            <a:off x="1828088" y="4077122"/>
            <a:ext cx="1318898" cy="8309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Заявление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о поступлении в резерв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0" name="Объект 129"/>
          <p:cNvGraphicFramePr>
            <a:graphicFrameLocks noChangeAspect="1"/>
          </p:cNvGraphicFramePr>
          <p:nvPr>
            <p:extLst/>
          </p:nvPr>
        </p:nvGraphicFramePr>
        <p:xfrm>
          <a:off x="3573544" y="3474184"/>
          <a:ext cx="1352331" cy="1977264"/>
        </p:xfrm>
        <a:graphic>
          <a:graphicData uri="http://schemas.openxmlformats.org/presentationml/2006/ole">
            <p:oleObj spid="_x0000_s2059" name="Acrobat Document" r:id="rId15" imgW="7552440" imgH="10693080" progId="">
              <p:embed/>
            </p:oleObj>
          </a:graphicData>
        </a:graphic>
      </p:graphicFrame>
      <p:sp>
        <p:nvSpPr>
          <p:cNvPr id="134" name="Прямоугольник 133"/>
          <p:cNvSpPr/>
          <p:nvPr/>
        </p:nvSpPr>
        <p:spPr>
          <a:xfrm>
            <a:off x="3558031" y="4053757"/>
            <a:ext cx="1317357" cy="95410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Заключается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контракт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anose="020B0604020202020204" pitchFamily="34" charset="0"/>
              </a:rPr>
              <a:t>о пребывании в резерве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65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0" y="1142998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359675" y="422831"/>
            <a:ext cx="532674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ОТБОР В МОБИЛИЗАЦИОННЫЙ ЛЮДСКОЙ РЕЗЕРВ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СОТРУДНИКОВ ГУП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79386" y="1253141"/>
            <a:ext cx="6699227" cy="3903905"/>
            <a:chOff x="60466" y="1303095"/>
            <a:chExt cx="6699227" cy="3903905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0466" y="1303095"/>
              <a:ext cx="6699227" cy="3903905"/>
            </a:xfrm>
            <a:prstGeom prst="roundRect">
              <a:avLst>
                <a:gd name="adj" fmla="val 2747"/>
              </a:avLst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69000">
                  <a:schemeClr val="accent2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22225" cap="flat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/>
          </p:spPr>
          <p:txBody>
            <a:bodyPr lIns="35958" tIns="0" rIns="0" bIns="0" rtlCol="0" anchor="t"/>
            <a:lstStyle/>
            <a:p>
              <a:pPr algn="ctr" defTabSz="684181">
                <a:lnSpc>
                  <a:spcPct val="90000"/>
                </a:lnSpc>
                <a:spcAft>
                  <a:spcPts val="300"/>
                </a:spcAft>
                <a:defRPr/>
              </a:pPr>
              <a:r>
                <a:rPr lang="ru-RU" sz="1200" kern="0" dirty="0">
                  <a:ln w="9525">
                    <a:noFill/>
                    <a:prstDash val="solid"/>
                  </a:ln>
                  <a:solidFill>
                    <a:prstClr val="black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Impact" panose="020B080603090205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8516" y="1342698"/>
              <a:ext cx="5811635" cy="423130"/>
            </a:xfrm>
            <a:prstGeom prst="rect">
              <a:avLst/>
            </a:prstGeom>
            <a:noFill/>
          </p:spPr>
          <p:txBody>
            <a:bodyPr wrap="square" lIns="77662" tIns="38831" rIns="77662" bIns="38831" rtlCol="0">
              <a:spAutoFit/>
            </a:bodyPr>
            <a:lstStyle/>
            <a:p>
              <a:pPr algn="ctr" defTabSz="583154">
                <a:lnSpc>
                  <a:spcPct val="80000"/>
                </a:lnSpc>
                <a:defRPr/>
              </a:pPr>
              <a:r>
                <a:rPr lang="ru-RU" sz="2800" dirty="0" smtClean="0">
                  <a:ln w="3175">
                    <a:noFill/>
                    <a:prstDash val="solid"/>
                  </a:ln>
                  <a:solidFill>
                    <a:srgbClr val="C00000"/>
                  </a:solidFill>
                  <a:latin typeface="Impact" panose="020B0806030902050204" pitchFamily="34" charset="0"/>
                  <a:ea typeface="KaiTi" pitchFamily="49" charset="-122"/>
                  <a:cs typeface="Times New Roman" pitchFamily="18" charset="0"/>
                </a:rPr>
                <a:t>Субъект Российской Федерации</a:t>
              </a:r>
              <a:endParaRPr lang="ru-RU" sz="2800" dirty="0">
                <a:ln w="3175">
                  <a:noFill/>
                  <a:prstDash val="solid"/>
                </a:ln>
                <a:solidFill>
                  <a:srgbClr val="C00000"/>
                </a:solidFill>
                <a:latin typeface="Impact" panose="020B0806030902050204" pitchFamily="34" charset="0"/>
                <a:ea typeface="KaiTi" pitchFamily="49" charset="-122"/>
                <a:cs typeface="Times New Roman" pitchFamily="18" charset="0"/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152400" y="3161093"/>
              <a:ext cx="6515100" cy="1810639"/>
            </a:xfrm>
            <a:prstGeom prst="roundRect">
              <a:avLst>
                <a:gd name="adj" fmla="val 474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1098549" y="3772855"/>
              <a:ext cx="5411602" cy="1147354"/>
            </a:xfrm>
            <a:prstGeom prst="roundRect">
              <a:avLst>
                <a:gd name="adj" fmla="val 583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Freeform 298"/>
            <p:cNvSpPr>
              <a:spLocks/>
            </p:cNvSpPr>
            <p:nvPr/>
          </p:nvSpPr>
          <p:spPr bwMode="auto">
            <a:xfrm>
              <a:off x="1433842" y="3972555"/>
              <a:ext cx="528952" cy="390494"/>
            </a:xfrm>
            <a:custGeom>
              <a:avLst/>
              <a:gdLst>
                <a:gd name="T0" fmla="*/ 0 w 771"/>
                <a:gd name="T1" fmla="*/ 635 h 635"/>
                <a:gd name="T2" fmla="*/ 0 w 771"/>
                <a:gd name="T3" fmla="*/ 0 h 635"/>
                <a:gd name="T4" fmla="*/ 559 w 771"/>
                <a:gd name="T5" fmla="*/ 2 h 635"/>
                <a:gd name="T6" fmla="*/ 771 w 771"/>
                <a:gd name="T7" fmla="*/ 182 h 635"/>
                <a:gd name="T8" fmla="*/ 0 w 771"/>
                <a:gd name="T9" fmla="*/ 182 h 635"/>
                <a:gd name="T10" fmla="*/ 0 w 771"/>
                <a:gd name="T11" fmla="*/ 635 h 635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024 w 10000"/>
                <a:gd name="connsiteY2" fmla="*/ 122 h 10000"/>
                <a:gd name="connsiteX3" fmla="*/ 10000 w 10000"/>
                <a:gd name="connsiteY3" fmla="*/ 2866 h 10000"/>
                <a:gd name="connsiteX4" fmla="*/ 0 w 10000"/>
                <a:gd name="connsiteY4" fmla="*/ 2866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157 w 10000"/>
                <a:gd name="connsiteY2" fmla="*/ 19 h 10000"/>
                <a:gd name="connsiteX3" fmla="*/ 10000 w 10000"/>
                <a:gd name="connsiteY3" fmla="*/ 2866 h 10000"/>
                <a:gd name="connsiteX4" fmla="*/ 0 w 10000"/>
                <a:gd name="connsiteY4" fmla="*/ 2866 h 10000"/>
                <a:gd name="connsiteX5" fmla="*/ 0 w 10000"/>
                <a:gd name="connsiteY5" fmla="*/ 10000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157 w 10000"/>
                <a:gd name="connsiteY2" fmla="*/ 19 h 10000"/>
                <a:gd name="connsiteX3" fmla="*/ 9171 w 10000"/>
                <a:gd name="connsiteY3" fmla="*/ 1575 h 10000"/>
                <a:gd name="connsiteX4" fmla="*/ 10000 w 10000"/>
                <a:gd name="connsiteY4" fmla="*/ 2866 h 10000"/>
                <a:gd name="connsiteX5" fmla="*/ 0 w 10000"/>
                <a:gd name="connsiteY5" fmla="*/ 2866 h 10000"/>
                <a:gd name="connsiteX6" fmla="*/ 0 w 10000"/>
                <a:gd name="connsiteY6" fmla="*/ 10000 h 10000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8157 w 10000"/>
                <a:gd name="connsiteY2" fmla="*/ 19 h 10000"/>
                <a:gd name="connsiteX3" fmla="*/ 9304 w 10000"/>
                <a:gd name="connsiteY3" fmla="*/ 1368 h 10000"/>
                <a:gd name="connsiteX4" fmla="*/ 10000 w 10000"/>
                <a:gd name="connsiteY4" fmla="*/ 2866 h 10000"/>
                <a:gd name="connsiteX5" fmla="*/ 0 w 10000"/>
                <a:gd name="connsiteY5" fmla="*/ 2866 h 10000"/>
                <a:gd name="connsiteX6" fmla="*/ 0 w 10000"/>
                <a:gd name="connsiteY6" fmla="*/ 10000 h 10000"/>
                <a:gd name="connsiteX0" fmla="*/ 0 w 9304"/>
                <a:gd name="connsiteY0" fmla="*/ 10000 h 10000"/>
                <a:gd name="connsiteX1" fmla="*/ 0 w 9304"/>
                <a:gd name="connsiteY1" fmla="*/ 0 h 10000"/>
                <a:gd name="connsiteX2" fmla="*/ 8157 w 9304"/>
                <a:gd name="connsiteY2" fmla="*/ 19 h 10000"/>
                <a:gd name="connsiteX3" fmla="*/ 9304 w 9304"/>
                <a:gd name="connsiteY3" fmla="*/ 1368 h 10000"/>
                <a:gd name="connsiteX4" fmla="*/ 8187 w 9304"/>
                <a:gd name="connsiteY4" fmla="*/ 2866 h 10000"/>
                <a:gd name="connsiteX5" fmla="*/ 0 w 9304"/>
                <a:gd name="connsiteY5" fmla="*/ 2866 h 10000"/>
                <a:gd name="connsiteX6" fmla="*/ 0 w 9304"/>
                <a:gd name="connsiteY6" fmla="*/ 10000 h 10000"/>
                <a:gd name="connsiteX0" fmla="*/ 41 w 10041"/>
                <a:gd name="connsiteY0" fmla="*/ 10000 h 10000"/>
                <a:gd name="connsiteX1" fmla="*/ 41 w 10041"/>
                <a:gd name="connsiteY1" fmla="*/ 0 h 10000"/>
                <a:gd name="connsiteX2" fmla="*/ 8808 w 10041"/>
                <a:gd name="connsiteY2" fmla="*/ 19 h 10000"/>
                <a:gd name="connsiteX3" fmla="*/ 10041 w 10041"/>
                <a:gd name="connsiteY3" fmla="*/ 1368 h 10000"/>
                <a:gd name="connsiteX4" fmla="*/ 8840 w 10041"/>
                <a:gd name="connsiteY4" fmla="*/ 2866 h 10000"/>
                <a:gd name="connsiteX5" fmla="*/ 0 w 10041"/>
                <a:gd name="connsiteY5" fmla="*/ 3353 h 10000"/>
                <a:gd name="connsiteX6" fmla="*/ 41 w 10041"/>
                <a:gd name="connsiteY6" fmla="*/ 10000 h 10000"/>
                <a:gd name="connsiteX0" fmla="*/ 41 w 10041"/>
                <a:gd name="connsiteY0" fmla="*/ 10000 h 10000"/>
                <a:gd name="connsiteX1" fmla="*/ 41 w 10041"/>
                <a:gd name="connsiteY1" fmla="*/ 0 h 10000"/>
                <a:gd name="connsiteX2" fmla="*/ 8808 w 10041"/>
                <a:gd name="connsiteY2" fmla="*/ 19 h 10000"/>
                <a:gd name="connsiteX3" fmla="*/ 10041 w 10041"/>
                <a:gd name="connsiteY3" fmla="*/ 1368 h 10000"/>
                <a:gd name="connsiteX4" fmla="*/ 8921 w 10041"/>
                <a:gd name="connsiteY4" fmla="*/ 3397 h 10000"/>
                <a:gd name="connsiteX5" fmla="*/ 0 w 10041"/>
                <a:gd name="connsiteY5" fmla="*/ 3353 h 10000"/>
                <a:gd name="connsiteX6" fmla="*/ 41 w 10041"/>
                <a:gd name="connsiteY6" fmla="*/ 10000 h 10000"/>
                <a:gd name="connsiteX0" fmla="*/ 41 w 10041"/>
                <a:gd name="connsiteY0" fmla="*/ 10000 h 10000"/>
                <a:gd name="connsiteX1" fmla="*/ 41 w 10041"/>
                <a:gd name="connsiteY1" fmla="*/ 0 h 10000"/>
                <a:gd name="connsiteX2" fmla="*/ 8808 w 10041"/>
                <a:gd name="connsiteY2" fmla="*/ 19 h 10000"/>
                <a:gd name="connsiteX3" fmla="*/ 10041 w 10041"/>
                <a:gd name="connsiteY3" fmla="*/ 1722 h 10000"/>
                <a:gd name="connsiteX4" fmla="*/ 8921 w 10041"/>
                <a:gd name="connsiteY4" fmla="*/ 3397 h 10000"/>
                <a:gd name="connsiteX5" fmla="*/ 0 w 10041"/>
                <a:gd name="connsiteY5" fmla="*/ 3353 h 10000"/>
                <a:gd name="connsiteX6" fmla="*/ 41 w 10041"/>
                <a:gd name="connsiteY6" fmla="*/ 10000 h 10000"/>
                <a:gd name="connsiteX0" fmla="*/ 2 w 10002"/>
                <a:gd name="connsiteY0" fmla="*/ 10000 h 10000"/>
                <a:gd name="connsiteX1" fmla="*/ 2 w 10002"/>
                <a:gd name="connsiteY1" fmla="*/ 0 h 10000"/>
                <a:gd name="connsiteX2" fmla="*/ 8769 w 10002"/>
                <a:gd name="connsiteY2" fmla="*/ 19 h 10000"/>
                <a:gd name="connsiteX3" fmla="*/ 10002 w 10002"/>
                <a:gd name="connsiteY3" fmla="*/ 1722 h 10000"/>
                <a:gd name="connsiteX4" fmla="*/ 8882 w 10002"/>
                <a:gd name="connsiteY4" fmla="*/ 3397 h 10000"/>
                <a:gd name="connsiteX5" fmla="*/ 42 w 10002"/>
                <a:gd name="connsiteY5" fmla="*/ 3353 h 10000"/>
                <a:gd name="connsiteX6" fmla="*/ 2 w 10002"/>
                <a:gd name="connsiteY6" fmla="*/ 10000 h 10000"/>
                <a:gd name="connsiteX0" fmla="*/ 2 w 10002"/>
                <a:gd name="connsiteY0" fmla="*/ 5466 h 5466"/>
                <a:gd name="connsiteX1" fmla="*/ 2 w 10002"/>
                <a:gd name="connsiteY1" fmla="*/ 0 h 5466"/>
                <a:gd name="connsiteX2" fmla="*/ 8769 w 10002"/>
                <a:gd name="connsiteY2" fmla="*/ 19 h 5466"/>
                <a:gd name="connsiteX3" fmla="*/ 10002 w 10002"/>
                <a:gd name="connsiteY3" fmla="*/ 1722 h 5466"/>
                <a:gd name="connsiteX4" fmla="*/ 8882 w 10002"/>
                <a:gd name="connsiteY4" fmla="*/ 3397 h 5466"/>
                <a:gd name="connsiteX5" fmla="*/ 42 w 10002"/>
                <a:gd name="connsiteY5" fmla="*/ 3353 h 5466"/>
                <a:gd name="connsiteX6" fmla="*/ 2 w 10002"/>
                <a:gd name="connsiteY6" fmla="*/ 5466 h 5466"/>
                <a:gd name="connsiteX0" fmla="*/ 2 w 10000"/>
                <a:gd name="connsiteY0" fmla="*/ 10000 h 10000"/>
                <a:gd name="connsiteX1" fmla="*/ 2 w 10000"/>
                <a:gd name="connsiteY1" fmla="*/ 0 h 10000"/>
                <a:gd name="connsiteX2" fmla="*/ 8767 w 10000"/>
                <a:gd name="connsiteY2" fmla="*/ 35 h 10000"/>
                <a:gd name="connsiteX3" fmla="*/ 10000 w 10000"/>
                <a:gd name="connsiteY3" fmla="*/ 3150 h 10000"/>
                <a:gd name="connsiteX4" fmla="*/ 6179 w 10000"/>
                <a:gd name="connsiteY4" fmla="*/ 6215 h 10000"/>
                <a:gd name="connsiteX5" fmla="*/ 42 w 10000"/>
                <a:gd name="connsiteY5" fmla="*/ 6134 h 10000"/>
                <a:gd name="connsiteX6" fmla="*/ 2 w 10000"/>
                <a:gd name="connsiteY6" fmla="*/ 10000 h 10000"/>
                <a:gd name="connsiteX0" fmla="*/ 2 w 8767"/>
                <a:gd name="connsiteY0" fmla="*/ 10000 h 10000"/>
                <a:gd name="connsiteX1" fmla="*/ 2 w 8767"/>
                <a:gd name="connsiteY1" fmla="*/ 0 h 10000"/>
                <a:gd name="connsiteX2" fmla="*/ 8767 w 8767"/>
                <a:gd name="connsiteY2" fmla="*/ 35 h 10000"/>
                <a:gd name="connsiteX3" fmla="*/ 6179 w 8767"/>
                <a:gd name="connsiteY3" fmla="*/ 6215 h 10000"/>
                <a:gd name="connsiteX4" fmla="*/ 42 w 8767"/>
                <a:gd name="connsiteY4" fmla="*/ 6134 h 10000"/>
                <a:gd name="connsiteX5" fmla="*/ 2 w 8767"/>
                <a:gd name="connsiteY5" fmla="*/ 10000 h 10000"/>
                <a:gd name="connsiteX0" fmla="*/ 2 w 15196"/>
                <a:gd name="connsiteY0" fmla="*/ 10000 h 10000"/>
                <a:gd name="connsiteX1" fmla="*/ 2 w 15196"/>
                <a:gd name="connsiteY1" fmla="*/ 0 h 10000"/>
                <a:gd name="connsiteX2" fmla="*/ 15196 w 15196"/>
                <a:gd name="connsiteY2" fmla="*/ 124 h 10000"/>
                <a:gd name="connsiteX3" fmla="*/ 7048 w 15196"/>
                <a:gd name="connsiteY3" fmla="*/ 6215 h 10000"/>
                <a:gd name="connsiteX4" fmla="*/ 48 w 15196"/>
                <a:gd name="connsiteY4" fmla="*/ 6134 h 10000"/>
                <a:gd name="connsiteX5" fmla="*/ 2 w 15196"/>
                <a:gd name="connsiteY5" fmla="*/ 10000 h 10000"/>
                <a:gd name="connsiteX0" fmla="*/ 2 w 15196"/>
                <a:gd name="connsiteY0" fmla="*/ 10000 h 10000"/>
                <a:gd name="connsiteX1" fmla="*/ 2 w 15196"/>
                <a:gd name="connsiteY1" fmla="*/ 0 h 10000"/>
                <a:gd name="connsiteX2" fmla="*/ 15196 w 15196"/>
                <a:gd name="connsiteY2" fmla="*/ 124 h 10000"/>
                <a:gd name="connsiteX3" fmla="*/ 10492 w 15196"/>
                <a:gd name="connsiteY3" fmla="*/ 6215 h 10000"/>
                <a:gd name="connsiteX4" fmla="*/ 48 w 15196"/>
                <a:gd name="connsiteY4" fmla="*/ 6134 h 10000"/>
                <a:gd name="connsiteX5" fmla="*/ 2 w 15196"/>
                <a:gd name="connsiteY5" fmla="*/ 10000 h 10000"/>
                <a:gd name="connsiteX0" fmla="*/ 0 w 17623"/>
                <a:gd name="connsiteY0" fmla="*/ 8261 h 8261"/>
                <a:gd name="connsiteX1" fmla="*/ 2429 w 17623"/>
                <a:gd name="connsiteY1" fmla="*/ 0 h 8261"/>
                <a:gd name="connsiteX2" fmla="*/ 17623 w 17623"/>
                <a:gd name="connsiteY2" fmla="*/ 124 h 8261"/>
                <a:gd name="connsiteX3" fmla="*/ 12919 w 17623"/>
                <a:gd name="connsiteY3" fmla="*/ 6215 h 8261"/>
                <a:gd name="connsiteX4" fmla="*/ 2475 w 17623"/>
                <a:gd name="connsiteY4" fmla="*/ 6134 h 8261"/>
                <a:gd name="connsiteX5" fmla="*/ 0 w 17623"/>
                <a:gd name="connsiteY5" fmla="*/ 8261 h 8261"/>
                <a:gd name="connsiteX0" fmla="*/ 62 w 8622"/>
                <a:gd name="connsiteY0" fmla="*/ 15837 h 15837"/>
                <a:gd name="connsiteX1" fmla="*/ 0 w 8622"/>
                <a:gd name="connsiteY1" fmla="*/ 0 h 15837"/>
                <a:gd name="connsiteX2" fmla="*/ 8622 w 8622"/>
                <a:gd name="connsiteY2" fmla="*/ 150 h 15837"/>
                <a:gd name="connsiteX3" fmla="*/ 5953 w 8622"/>
                <a:gd name="connsiteY3" fmla="*/ 7523 h 15837"/>
                <a:gd name="connsiteX4" fmla="*/ 26 w 8622"/>
                <a:gd name="connsiteY4" fmla="*/ 7425 h 15837"/>
                <a:gd name="connsiteX5" fmla="*/ 62 w 8622"/>
                <a:gd name="connsiteY5" fmla="*/ 15837 h 15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2" h="15837">
                  <a:moveTo>
                    <a:pt x="62" y="15837"/>
                  </a:moveTo>
                  <a:cubicBezTo>
                    <a:pt x="41" y="10558"/>
                    <a:pt x="21" y="5279"/>
                    <a:pt x="0" y="0"/>
                  </a:cubicBezTo>
                  <a:lnTo>
                    <a:pt x="8622" y="150"/>
                  </a:lnTo>
                  <a:lnTo>
                    <a:pt x="5953" y="7523"/>
                  </a:lnTo>
                  <a:lnTo>
                    <a:pt x="26" y="7425"/>
                  </a:lnTo>
                  <a:cubicBezTo>
                    <a:pt x="35" y="12333"/>
                    <a:pt x="53" y="10930"/>
                    <a:pt x="62" y="15837"/>
                  </a:cubicBezTo>
                  <a:close/>
                </a:path>
              </a:pathLst>
            </a:custGeom>
            <a:solidFill>
              <a:srgbClr val="FF9999"/>
            </a:solidFill>
            <a:ln w="6350">
              <a:solidFill>
                <a:srgbClr val="FF0000"/>
              </a:solidFill>
              <a:round/>
              <a:headEnd/>
              <a:tailEnd/>
            </a:ln>
            <a:effectLst/>
            <a:extLst/>
          </p:spPr>
          <p:txBody>
            <a:bodyPr wrap="square"/>
            <a:lstStyle/>
            <a:p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22359" y="4380470"/>
              <a:ext cx="1453505" cy="443198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 defTabSz="537086">
                <a:lnSpc>
                  <a:spcPct val="80000"/>
                </a:lnSpc>
              </a:pPr>
              <a:r>
                <a:rPr lang="ru-RU" sz="1200" i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Вновь формируемые соединения и воинские части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22186" y="4030649"/>
              <a:ext cx="3375266" cy="886397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МОБИЛИЗАЦИОННЫЙ </a:t>
              </a:r>
            </a:p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ЛЮДСКОЙ</a:t>
              </a:r>
            </a:p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 РЕЗЕРВ</a:t>
              </a:r>
            </a:p>
          </p:txBody>
        </p:sp>
        <p:sp>
          <p:nvSpPr>
            <p:cNvPr id="20" name="Стрелка вниз 19"/>
            <p:cNvSpPr/>
            <p:nvPr/>
          </p:nvSpPr>
          <p:spPr>
            <a:xfrm rot="10800000">
              <a:off x="2838450" y="3608257"/>
              <a:ext cx="2206464" cy="268360"/>
            </a:xfrm>
            <a:prstGeom prst="downArrow">
              <a:avLst>
                <a:gd name="adj1" fmla="val 88666"/>
                <a:gd name="adj2" fmla="val 35559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3012" y="3265648"/>
              <a:ext cx="6284488" cy="295466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 defTabSz="537086">
                <a:lnSpc>
                  <a:spcPct val="80000"/>
                </a:lnSpc>
              </a:pPr>
              <a:r>
                <a:rPr lang="ru-RU" sz="2400" b="1" kern="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Arial" pitchFamily="34" charset="0"/>
                </a:rPr>
                <a:t>ГОСУДАРСТВЕННОЕ УНИТАРНОЕ ПРЕДПРИЯТИЕ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152400" y="1717748"/>
              <a:ext cx="6515100" cy="1315123"/>
            </a:xfrm>
            <a:prstGeom prst="roundRect">
              <a:avLst>
                <a:gd name="adj" fmla="val 1244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2401" y="1707524"/>
              <a:ext cx="6515099" cy="1231106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Региональная общественная организация,</a:t>
              </a:r>
            </a:p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Народная дружина,</a:t>
              </a:r>
            </a:p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Сводный отряд (оперативный отряд) </a:t>
              </a:r>
            </a:p>
            <a:p>
              <a:pPr algn="ctr" defTabSz="537086"/>
              <a:r>
                <a:rPr lang="ru-RU" sz="20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  <a:cs typeface="Arial" pitchFamily="34" charset="0"/>
                </a:rPr>
                <a:t>содействия правопорядка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436877" y="4278158"/>
              <a:ext cx="410749" cy="169781"/>
            </a:xfrm>
            <a:prstGeom prst="rect">
              <a:avLst/>
            </a:prstGeom>
            <a:solidFill>
              <a:srgbClr val="FF9999"/>
            </a:solidFill>
            <a:ln w="9525" cap="flat" cmpd="sng" algn="ctr">
              <a:solidFill>
                <a:srgbClr val="FF2929"/>
              </a:solidFill>
              <a:prstDash val="solid"/>
            </a:ln>
            <a:effectLst/>
          </p:spPr>
          <p:txBody>
            <a:bodyPr lIns="36000" tIns="0" rIns="36000" bIns="72000" rtlCol="0" anchor="ctr"/>
            <a:lstStyle/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мсп</a:t>
              </a:r>
              <a:r>
                <a:rPr kumimoji="0" lang="ru-RU" sz="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600" b="1" i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600" b="1" i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ТерВ</a:t>
              </a:r>
              <a:r>
                <a:rPr lang="ru-RU" sz="600" b="1" i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0" lang="ru-RU" sz="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1435650" y="4348856"/>
              <a:ext cx="1418" cy="322748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29" name="Прямоугольник 28"/>
            <p:cNvSpPr/>
            <p:nvPr/>
          </p:nvSpPr>
          <p:spPr>
            <a:xfrm>
              <a:off x="1434495" y="4014136"/>
              <a:ext cx="410749" cy="16978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36000" tIns="0" rIns="36000" bIns="72000" rtlCol="0" anchor="ctr"/>
            <a:lstStyle/>
            <a:p>
              <a:pPr marL="0" marR="0" lvl="0" indent="0" algn="ctr" defTabSz="10336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омсбр</a:t>
              </a:r>
              <a:r>
                <a:rPr kumimoji="0" lang="ru-RU" sz="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</a:t>
              </a:r>
              <a:r>
                <a:rPr kumimoji="0" lang="ru-RU" sz="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ТерВ</a:t>
              </a:r>
              <a:r>
                <a:rPr kumimoji="0" lang="ru-RU" sz="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kumimoji="0" lang="ru-RU" sz="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Выгнутая влево стрелка 21"/>
            <p:cNvSpPr/>
            <p:nvPr/>
          </p:nvSpPr>
          <p:spPr>
            <a:xfrm>
              <a:off x="356354" y="2141230"/>
              <a:ext cx="742194" cy="2302437"/>
            </a:xfrm>
            <a:prstGeom prst="curvedRight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320" y="5238755"/>
            <a:ext cx="3448180" cy="45275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71444" y="8432800"/>
            <a:ext cx="3265506" cy="552450"/>
          </a:xfrm>
          <a:prstGeom prst="rect">
            <a:avLst/>
          </a:prstGeom>
          <a:solidFill>
            <a:srgbClr val="EF636D">
              <a:alpha val="4980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4023047" y="5285268"/>
            <a:ext cx="2663372" cy="4481033"/>
          </a:xfrm>
          <a:prstGeom prst="wedgeRectCallout">
            <a:avLst>
              <a:gd name="adj1" fmla="val -67766"/>
              <a:gd name="adj2" fmla="val 26453"/>
            </a:avLst>
          </a:prstGeom>
          <a:solidFill>
            <a:srgbClr val="F7B1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023047" y="5361342"/>
            <a:ext cx="26633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Министерство обороны Российской Федерации обеспечивает </a:t>
            </a:r>
            <a:r>
              <a:rPr lang="ru-RU" sz="1600" dirty="0"/>
              <a:t>соблюдение прав гражданина, заключившего настоящий контракт, и членов его семьи, включая получение льгот, гарантий и компенсаций, установленных законодательными и иными нормативными правовыми актами Российской Федерации и </a:t>
            </a:r>
            <a:r>
              <a:rPr lang="ru-RU" sz="1600" b="1" dirty="0"/>
              <a:t>гарантирует выполнение задач в основном на территории ______________ </a:t>
            </a:r>
            <a:r>
              <a:rPr lang="ru-RU" sz="1600" b="1" dirty="0" smtClean="0"/>
              <a:t>области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300547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/>
          <p:cNvSpPr/>
          <p:nvPr/>
        </p:nvSpPr>
        <p:spPr>
          <a:xfrm>
            <a:off x="3419928" y="1960232"/>
            <a:ext cx="3388247" cy="7840178"/>
          </a:xfrm>
          <a:prstGeom prst="roundRect">
            <a:avLst>
              <a:gd name="adj" fmla="val 131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431874" bIns="0" rtlCol="0" anchor="ctr"/>
          <a:lstStyle/>
          <a:p>
            <a:pPr marL="0" marR="0" lvl="0" indent="0" algn="ctr" defTabSz="549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7142" y="2012756"/>
            <a:ext cx="3264043" cy="7840178"/>
          </a:xfrm>
          <a:prstGeom prst="roundRect">
            <a:avLst>
              <a:gd name="adj" fmla="val 1318"/>
            </a:avLst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431874" bIns="0" rtlCol="0" anchor="ctr"/>
          <a:lstStyle/>
          <a:p>
            <a:pPr marL="0" marR="0" lvl="0" indent="0" algn="ctr" defTabSz="549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МАТЕРИАЛЬНО-ТЕХНИЧЕСКОЕ ОБЕСПЕЧЕНИЕ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93" r="32238"/>
          <a:stretch/>
        </p:blipFill>
        <p:spPr bwMode="auto">
          <a:xfrm>
            <a:off x="210859" y="3034572"/>
            <a:ext cx="1604619" cy="3803139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882" y="2042393"/>
            <a:ext cx="3152632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Всесезонный комплект полевого обмундирования «Цифра</a:t>
            </a:r>
            <a:r>
              <a:rPr kumimoji="0" lang="ru-RU" alt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» </a:t>
            </a:r>
            <a:r>
              <a:rPr kumimoji="0" lang="ru-RU" altLang="ru-RU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и снаряжение</a:t>
            </a:r>
            <a:endParaRPr kumimoji="0" lang="ru-RU" altLang="ru-RU" sz="1867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Narrow" pitchFamily="34" charset="0"/>
              <a:ea typeface="+mn-ea"/>
              <a:cs typeface="Calibri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1209" y="3077685"/>
            <a:ext cx="653864" cy="6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34"/>
          <p:cNvSpPr>
            <a:spLocks noChangeArrowheads="1"/>
          </p:cNvSpPr>
          <p:nvPr/>
        </p:nvSpPr>
        <p:spPr bwMode="auto">
          <a:xfrm>
            <a:off x="2004828" y="3565033"/>
            <a:ext cx="1170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Бронешлем</a:t>
            </a:r>
            <a:endParaRPr kumimoji="0" lang="ru-RU" altLang="ru-RU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032892" y="5068221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Бронежилет</a:t>
            </a:r>
            <a:endParaRPr kumimoji="0" lang="ru-RU" altLang="ru-RU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28"/>
          <p:cNvSpPr>
            <a:spLocks noChangeArrowheads="1"/>
          </p:cNvSpPr>
          <p:nvPr/>
        </p:nvSpPr>
        <p:spPr bwMode="auto">
          <a:xfrm>
            <a:off x="1593924" y="5362973"/>
            <a:ext cx="2036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Тактический пояс </a:t>
            </a:r>
          </a:p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 подсумками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78" y="6930334"/>
            <a:ext cx="3187484" cy="113207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ВЕЩЕВОЕ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ИМУЩЕСТВО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выдается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резервистам </a:t>
            </a:r>
            <a:b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 временное пользование в день зачисления в списки воинской части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(инвентарное имущество)</a:t>
            </a:r>
            <a:endParaRPr kumimoji="0" lang="ru-RU" sz="13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8251" y="8092091"/>
            <a:ext cx="3187484" cy="17067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КОМПЛЕКТНОСТЬ ПОЛЕВОГО ОБМУНДИРОВАНИЯ И СНАРЯЖЕННИЯ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при носке определяет командир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воинской части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исходя из погодных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условий, условий боевой подготовки и </a:t>
            </a: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физической активности резервистов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8675" y="5920669"/>
            <a:ext cx="444682" cy="663646"/>
          </a:xfrm>
          <a:prstGeom prst="rect">
            <a:avLst/>
          </a:prstGeom>
          <a:noFill/>
        </p:spPr>
      </p:pic>
      <p:sp>
        <p:nvSpPr>
          <p:cNvPr id="15" name="Прямоугольник 34"/>
          <p:cNvSpPr>
            <a:spLocks noChangeArrowheads="1"/>
          </p:cNvSpPr>
          <p:nvPr/>
        </p:nvSpPr>
        <p:spPr bwMode="auto">
          <a:xfrm>
            <a:off x="2253366" y="6595897"/>
            <a:ext cx="7216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Обувь</a:t>
            </a:r>
            <a:endParaRPr kumimoji="0" lang="ru-RU" altLang="ru-RU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7500" l="3620" r="945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7004" y="4059271"/>
            <a:ext cx="768980" cy="97427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15910" y="1263306"/>
            <a:ext cx="6619993" cy="66845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2" name="Picture 9" descr="Орел_классический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</a:blip>
          <a:srcRect/>
          <a:stretch>
            <a:fillRect/>
          </a:stretch>
        </p:blipFill>
        <p:spPr bwMode="auto">
          <a:xfrm>
            <a:off x="5846459" y="1285325"/>
            <a:ext cx="903092" cy="57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рямоугольник 46"/>
          <p:cNvSpPr/>
          <p:nvPr/>
        </p:nvSpPr>
        <p:spPr>
          <a:xfrm>
            <a:off x="2314808" y="1337011"/>
            <a:ext cx="2331087" cy="510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ОБЕСПЕЧИВАЕТ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Минобороны России</a:t>
            </a:r>
            <a:endParaRPr kumimoji="0" lang="ru-RU" sz="16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849005" y="1958681"/>
            <a:ext cx="2612426" cy="666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Вооружение, военная </a:t>
            </a:r>
          </a:p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и специальная техника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68228" y="419663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НЕТ ПРОБЛЕМ С РАЗМЕЩЕНИЕМ ОРУЖИЯ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436845" y="8538386"/>
            <a:ext cx="3299058" cy="12604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ВООРУЖЕНИЕ И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ВОЕННАЯ ТЕХНИКА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Хранится в арсеналах и на базах хранения воинских частей-формирователей</a:t>
            </a:r>
            <a:endParaRPr kumimoji="0" lang="ru-RU" sz="13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4" name="Picture 40" descr="2-п-4м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1028" y="4888121"/>
            <a:ext cx="1628907" cy="104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11" descr="2966-ж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5968" y="4334261"/>
            <a:ext cx="1619250" cy="106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9106" y="3317175"/>
            <a:ext cx="166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82-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мм М «Поднос»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82547" y="3043886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АК-74М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3" name="Picture 45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899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8528" y="3455393"/>
            <a:ext cx="1573905" cy="5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5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>
                        <a14:foregroundMark x1="47381" y1="40773" x2="53197" y2="84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8210" y="2687877"/>
            <a:ext cx="1374223" cy="35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5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90541" l="0" r="100000">
                        <a14:foregroundMark x1="52366" y1="6757" x2="52778" y2="84535"/>
                        <a14:foregroundMark x1="85185" y1="6757" x2="85802" y2="85661"/>
                        <a14:foregroundMark x1="79167" y1="82508" x2="84568" y2="85961"/>
                        <a14:foregroundMark x1="77109" y1="39865" x2="78344" y2="43919"/>
                        <a14:foregroundMark x1="92850" y1="38739" x2="94959" y2="45045"/>
                        <a14:foregroundMark x1="18313" y1="2703" x2="19136" y2="20571"/>
                        <a14:foregroundMark x1="21656" y1="15090" x2="25977" y2="14264"/>
                        <a14:foregroundMark x1="26646" y1="15390" x2="30761" y2="19745"/>
                        <a14:foregroundMark x1="30967" y1="21171" x2="31790" y2="27477"/>
                        <a14:foregroundMark x1="31173" y1="28378" x2="29527" y2="32958"/>
                        <a14:foregroundMark x1="56944" y1="9610" x2="60391" y2="9685"/>
                        <a14:foregroundMark x1="60957" y1="10135" x2="63837" y2="14339"/>
                        <a14:foregroundMark x1="64043" y1="15315" x2="64043" y2="21096"/>
                        <a14:foregroundMark x1="63837" y1="21547" x2="61163" y2="25751"/>
                        <a14:foregroundMark x1="61163" y1="25526" x2="56790" y2="26426"/>
                        <a14:foregroundMark x1="50103" y1="26426" x2="48405" y2="31682"/>
                        <a14:foregroundMark x1="47685" y1="32658" x2="41152" y2="35285"/>
                        <a14:foregroundMark x1="59156" y1="27102" x2="63837" y2="33634"/>
                        <a14:foregroundMark x1="64352" y1="34610" x2="68158" y2="38514"/>
                        <a14:foregroundMark x1="68158" y1="38964" x2="68981" y2="48799"/>
                        <a14:foregroundMark x1="89043" y1="8183" x2="89043" y2="25375"/>
                        <a14:foregroundMark x1="89918" y1="8483" x2="93570" y2="9985"/>
                        <a14:foregroundMark x1="90535" y1="25526" x2="92695" y2="28378"/>
                        <a14:foregroundMark x1="90535" y1="24399" x2="93519" y2="23724"/>
                        <a14:backgroundMark x1="58230" y1="12312" x2="60700" y2="22072"/>
                        <a14:backgroundMark x1="58230" y1="29429" x2="60494" y2="31832"/>
                        <a14:backgroundMark x1="90689" y1="28604" x2="93981" y2="35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140"/>
          <a:stretch/>
        </p:blipFill>
        <p:spPr bwMode="auto">
          <a:xfrm>
            <a:off x="3668845" y="2589426"/>
            <a:ext cx="951879" cy="62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907" b="97001" l="0" r="97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6389" y="3658057"/>
            <a:ext cx="517847" cy="32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746896" y="3243552"/>
            <a:ext cx="1202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РГД-5, Ф-1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05839" y="4020861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88544" y="3989163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РПГ-7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77411" y="5373533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УАЗ 469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13779" y="5986953"/>
            <a:ext cx="90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прицепы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86374" y="8091026"/>
            <a:ext cx="1270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КАМАЗ 5350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9" name="Picture 80" descr="5350-2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8586" y="7031002"/>
            <a:ext cx="2300965" cy="109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4320-31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5735" b="89606" l="0" r="92421">
                        <a14:foregroundMark x1="6737" y1="16846" x2="30737" y2="39427"/>
                        <a14:foregroundMark x1="43579" y1="13978" x2="57053" y2="18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6845" y="5636244"/>
            <a:ext cx="2141765" cy="13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3915766" y="6833915"/>
            <a:ext cx="1270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Урал 4320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598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42208" y="1999477"/>
            <a:ext cx="6706322" cy="7853457"/>
          </a:xfrm>
          <a:prstGeom prst="roundRect">
            <a:avLst>
              <a:gd name="adj" fmla="val 1494"/>
            </a:avLst>
          </a:prstGeom>
          <a:gradFill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9999"/>
              </a:gs>
            </a:gsLst>
            <a:lin ang="5400000" scaled="0"/>
          </a:gra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575822" bIns="0" rtlCol="0" anchor="ctr"/>
          <a:lstStyle/>
          <a:p>
            <a:pPr marL="0" marR="0" lvl="0" indent="0" algn="ctr" defTabSz="549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МАТЕРИАЛЬНО-ТЕХНИЧЕСКОЕ ОБЕСПЕЧЕНИЕ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34"/>
          <p:cNvSpPr>
            <a:spLocks noChangeArrowheads="1"/>
          </p:cNvSpPr>
          <p:nvPr/>
        </p:nvSpPr>
        <p:spPr bwMode="auto">
          <a:xfrm>
            <a:off x="-2577577" y="1863312"/>
            <a:ext cx="12266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Радиостанция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217" y="1252797"/>
            <a:ext cx="6705313" cy="66845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5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569" b="98985" l="654" r="957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15931" y="4731311"/>
            <a:ext cx="1254072" cy="8073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435" b="97391" l="1699" r="9915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1643" y="5620236"/>
            <a:ext cx="1138629" cy="5560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536" b="89493" l="138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53918" y="6337175"/>
            <a:ext cx="981010" cy="9368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9561" l="0" r="100000">
                        <a14:foregroundMark x1="81467" y1="19956" x2="81467" y2="19956"/>
                        <a14:foregroundMark x1="82143" y1="25110" x2="82143" y2="25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99731" y="7415766"/>
            <a:ext cx="1021671" cy="8993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5054" b="98195" l="1309" r="9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32976" y="8651626"/>
            <a:ext cx="566615" cy="3423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84801" y="8685912"/>
            <a:ext cx="451825" cy="26112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7076" b="89758" l="17900" r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33" t="7143" r="64667" b="15679"/>
          <a:stretch/>
        </p:blipFill>
        <p:spPr>
          <a:xfrm>
            <a:off x="-3945438" y="8604598"/>
            <a:ext cx="167592" cy="385876"/>
          </a:xfrm>
          <a:prstGeom prst="rect">
            <a:avLst/>
          </a:prstGeom>
        </p:spPr>
      </p:pic>
      <p:sp>
        <p:nvSpPr>
          <p:cNvPr id="31" name="Прямоугольник 34"/>
          <p:cNvSpPr>
            <a:spLocks noChangeArrowheads="1"/>
          </p:cNvSpPr>
          <p:nvPr/>
        </p:nvSpPr>
        <p:spPr bwMode="auto">
          <a:xfrm>
            <a:off x="-2596664" y="8463948"/>
            <a:ext cx="19658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Специальные средства для обеспечения правопорядка</a:t>
            </a:r>
          </a:p>
        </p:txBody>
      </p:sp>
      <p:sp>
        <p:nvSpPr>
          <p:cNvPr id="32" name="Прямоугольник 34"/>
          <p:cNvSpPr>
            <a:spLocks noChangeArrowheads="1"/>
          </p:cNvSpPr>
          <p:nvPr/>
        </p:nvSpPr>
        <p:spPr bwMode="auto">
          <a:xfrm>
            <a:off x="-2577577" y="7402563"/>
            <a:ext cx="19658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Пожарно-спасательное 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снаряжение и оборудование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4667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2593" y="4015331"/>
            <a:ext cx="1639922" cy="1009183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-2569513" y="4940145"/>
            <a:ext cx="1741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Антидроновое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ружье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-4591643" y="6063352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Тепловизор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-2596664" y="6556121"/>
            <a:ext cx="2034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Прибор ночного видения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-2555631" y="4306120"/>
            <a:ext cx="606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БПЛА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9825" b="96842" l="20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3532" y="1194847"/>
            <a:ext cx="784845" cy="784358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1687978" y="1233554"/>
            <a:ext cx="3482043" cy="72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ОБЕСПЕЧИВАЕТ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субъект Российской Федерации</a:t>
            </a:r>
          </a:p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(для решения задач региона</a:t>
            </a:r>
            <a:r>
              <a:rPr kumimoji="0" lang="ru-RU" sz="16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ru-RU" sz="1600" b="1" i="0" u="none" strike="noStrike" kern="0" cap="none" spc="0" normalizeH="0" baseline="0" noProof="0" dirty="0">
              <a:ln w="3175">
                <a:noFill/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8075" y="6635482"/>
            <a:ext cx="1966836" cy="67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10457152" y="1763652"/>
            <a:ext cx="2612426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С</a:t>
            </a:r>
            <a:r>
              <a:rPr kumimoji="0" lang="ru-RU" sz="18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пециальная </a:t>
            </a: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и дорожно-строительная техника 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34750" b="72125" l="701" r="5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316" r="48318" b="25726"/>
          <a:stretch/>
        </p:blipFill>
        <p:spPr>
          <a:xfrm>
            <a:off x="11084552" y="2694560"/>
            <a:ext cx="1357625" cy="7721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084552" y="3713130"/>
            <a:ext cx="1255582" cy="70747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350212" y="4773467"/>
            <a:ext cx="824566" cy="632068"/>
          </a:xfrm>
          <a:prstGeom prst="rect">
            <a:avLst/>
          </a:prstGeom>
        </p:spPr>
      </p:pic>
      <p:pic>
        <p:nvPicPr>
          <p:cNvPr id="56" name="Picture 2" descr="E:\документы\медиа\DCIM\фото\фото\kst-7.gi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86323" y="5906803"/>
            <a:ext cx="1053811" cy="63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0400" y="2821412"/>
            <a:ext cx="369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БЛОКАМ: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АВАРИЙ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ОХРАНЫ ОБЩЕСТВЕННОГО ПОРЯДКА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48603" y="2171090"/>
            <a:ext cx="6509773" cy="3664996"/>
          </a:xfrm>
          <a:prstGeom prst="roundRect">
            <a:avLst>
              <a:gd name="adj" fmla="val 18070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74550" y="2563740"/>
            <a:ext cx="4830609" cy="327754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Материальное и финансовое обеспечение</a:t>
            </a:r>
            <a:endParaRPr kumimoji="0" lang="ru-RU" sz="1800" b="1" i="0" u="none" strike="noStrike" kern="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9825" b="96842" l="20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9662" y="2179808"/>
            <a:ext cx="636292" cy="64160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949535" y="4628943"/>
            <a:ext cx="1360254" cy="766452"/>
          </a:xfrm>
          <a:prstGeom prst="rect">
            <a:avLst/>
          </a:prstGeom>
        </p:spPr>
      </p:pic>
      <p:grpSp>
        <p:nvGrpSpPr>
          <p:cNvPr id="49" name="Группа 48"/>
          <p:cNvGrpSpPr>
            <a:grpSpLocks/>
          </p:cNvGrpSpPr>
          <p:nvPr/>
        </p:nvGrpSpPr>
        <p:grpSpPr bwMode="auto">
          <a:xfrm>
            <a:off x="4830491" y="2874292"/>
            <a:ext cx="1355443" cy="852510"/>
            <a:chOff x="0" y="0"/>
            <a:chExt cx="551470" cy="351188"/>
          </a:xfrm>
        </p:grpSpPr>
        <p:pic>
          <p:nvPicPr>
            <p:cNvPr id="57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0" y="117825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9" y="93921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5" y="69627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" y="48198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" y="24294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/>
          <p:cNvPicPr/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 xmlns="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924" y="2958183"/>
            <a:ext cx="1170703" cy="75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 xmlns="">
                  <a14:imgLayer r:embed="rId33">
                    <a14:imgEffect>
                      <a14:backgroundRemoval t="34750" b="72125" l="701" r="5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316" r="48318" b="25726"/>
          <a:stretch/>
        </p:blipFill>
        <p:spPr>
          <a:xfrm>
            <a:off x="395629" y="4540917"/>
            <a:ext cx="1428007" cy="81213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9561" l="0" r="100000">
                        <a14:foregroundMark x1="81467" y1="19956" x2="81467" y2="19956"/>
                        <a14:foregroundMark x1="82143" y1="25110" x2="82143" y2="25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8126" y="2903344"/>
            <a:ext cx="1227698" cy="776073"/>
          </a:xfrm>
          <a:prstGeom prst="rect">
            <a:avLst/>
          </a:prstGeom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2884" y="7235961"/>
            <a:ext cx="964381" cy="33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1174947" y="2244014"/>
            <a:ext cx="4630212" cy="353915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Субъекты Российской Федерации</a:t>
            </a:r>
            <a:endParaRPr kumimoji="0" lang="ru-RU" sz="2000" b="1" i="0" u="none" strike="noStrike" kern="0" cap="none" spc="-1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45884" y="3834135"/>
            <a:ext cx="5115210" cy="563203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 Пожарно-спасательное оборудование, специальная и дорожно-строительная техника </a:t>
            </a:r>
            <a:endParaRPr kumimoji="0" lang="ru-RU" sz="1800" b="1" i="0" u="none" strike="noStrike" kern="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14744" y="6104400"/>
            <a:ext cx="6543632" cy="1706500"/>
          </a:xfrm>
          <a:prstGeom prst="roundRect">
            <a:avLst>
              <a:gd name="adj" fmla="val 29215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555446" y="6647509"/>
            <a:ext cx="5738275" cy="327754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Специальные средства для обеспечения правопорядка</a:t>
            </a:r>
            <a:endParaRPr kumimoji="0" lang="ru-RU" sz="1800" b="1" i="0" u="none" strike="noStrike" kern="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752388" y="6232294"/>
            <a:ext cx="1475329" cy="369304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МВД России</a:t>
            </a:r>
            <a:endParaRPr kumimoji="0" lang="ru-RU" sz="2000" b="1" i="0" u="none" strike="noStrike" kern="0" cap="none" spc="-1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72" name="Picture 6" descr="http://www.rbash.pnzreg.ru/files/bashmakovo_pnzreg_ru/news/2013/noyabr/07_11_2013/mvd_emb_jpg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 xmlns="">
                  <a14:imgLayer r:embed="rId35">
                    <a14:imgEffect>
                      <a14:backgroundRemoval t="1772" b="964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5105259" y="6136929"/>
            <a:ext cx="964908" cy="558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5054" b="98195" l="1309" r="9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134" y="6995534"/>
            <a:ext cx="1480439" cy="78598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754" y="7053293"/>
            <a:ext cx="1180518" cy="68225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7076" b="89758" l="17900" r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33" t="7143" r="64667" b="15679"/>
          <a:stretch/>
        </p:blipFill>
        <p:spPr>
          <a:xfrm>
            <a:off x="3265844" y="6995534"/>
            <a:ext cx="331702" cy="763734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 xmlns="">
                  <a14:imgLayer r:embed="rId37">
                    <a14:imgEffect>
                      <a14:backgroundRemoval t="0" b="994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7526" y="4590834"/>
            <a:ext cx="1632504" cy="847138"/>
          </a:xfrm>
          <a:prstGeom prst="rect">
            <a:avLst/>
          </a:prstGeom>
        </p:spPr>
      </p:pic>
      <p:pic>
        <p:nvPicPr>
          <p:cNvPr id="77" name="Рисунок 76"/>
          <p:cNvPicPr/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 xmlns="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74030" y="7394421"/>
            <a:ext cx="1170703" cy="75494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Скругленный прямоугольник 77"/>
          <p:cNvSpPr/>
          <p:nvPr/>
        </p:nvSpPr>
        <p:spPr>
          <a:xfrm>
            <a:off x="137056" y="7865140"/>
            <a:ext cx="6543632" cy="1888459"/>
          </a:xfrm>
          <a:prstGeom prst="roundRect">
            <a:avLst>
              <a:gd name="adj" fmla="val 29215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1399309" y="7914954"/>
            <a:ext cx="4630212" cy="353915"/>
          </a:xfrm>
          <a:prstGeom prst="rect">
            <a:avLst/>
          </a:prstGeom>
        </p:spPr>
        <p:txBody>
          <a:bodyPr wrap="square" lIns="91392" tIns="45706" rIns="91392" bIns="45706">
            <a:spAutoFit/>
          </a:bodyPr>
          <a:lstStyle/>
          <a:p>
            <a:pPr marL="0" marR="0" lvl="0" indent="0" algn="ctr" defTabSz="68191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Гуманитарная помощь</a:t>
            </a:r>
            <a:endParaRPr kumimoji="0" lang="ru-RU" sz="2000" b="1" i="0" u="none" strike="noStrike" kern="0" cap="none" spc="-15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 xmlns="">
                  <a14:imgLayer r:embed="rId39">
                    <a14:imgEffect>
                      <a14:backgroundRemoval t="5159" b="97222" l="2198" r="985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97" y="8394347"/>
            <a:ext cx="984893" cy="9091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 xmlns="">
                  <a14:imgLayer r:embed="rId41">
                    <a14:imgEffect>
                      <a14:backgroundRemoval t="3113" b="96498" l="613" r="923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116" y="8354008"/>
            <a:ext cx="1124468" cy="8864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7487" b="90374" l="385" r="984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5561" y="8446831"/>
            <a:ext cx="1277183" cy="918588"/>
          </a:xfrm>
          <a:prstGeom prst="rect">
            <a:avLst/>
          </a:prstGeom>
        </p:spPr>
      </p:pic>
      <p:sp>
        <p:nvSpPr>
          <p:cNvPr id="80" name="Прямоугольник 34"/>
          <p:cNvSpPr>
            <a:spLocks noChangeArrowheads="1"/>
          </p:cNvSpPr>
          <p:nvPr/>
        </p:nvSpPr>
        <p:spPr bwMode="auto">
          <a:xfrm>
            <a:off x="2835760" y="9342792"/>
            <a:ext cx="12298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3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Calibri" pitchFamily="34" charset="0"/>
              </a:rPr>
              <a:t>Радиостанции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80216" y="9330599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Ноутбуки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62871" y="9330599"/>
            <a:ext cx="1345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Квадрокоптеры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1" name="Picture 8" descr="Russia_fla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8027" y="7920508"/>
            <a:ext cx="932210" cy="45772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868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6000"/>
                    </a14:imgEffect>
                    <a14:imgEffect>
                      <a14:colorTemperature colorTemp="5800"/>
                    </a14:imgEffect>
                    <a14:imgEffect>
                      <a14:saturation sat="0"/>
                    </a14:imgEffect>
                    <a14:imgEffect>
                      <a14:brightnessContrast bright="-44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49577"/>
            <a:ext cx="6857999" cy="875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0" y="-6580"/>
            <a:ext cx="6858000" cy="1149579"/>
          </a:xfrm>
          <a:prstGeom prst="rect">
            <a:avLst/>
          </a:prstGeom>
          <a:blipFill>
            <a:blip r:embed="rId5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93827" tIns="46917" rIns="93827" bIns="46917" rtlCol="0" anchor="ctr">
            <a:noAutofit/>
          </a:bodyPr>
          <a:lstStyle/>
          <a:p>
            <a:pPr marL="0" marR="0" lvl="0" indent="0" algn="ctr" defTabSz="881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41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1378" y="310998"/>
            <a:ext cx="5566074" cy="55466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ФИНАНСОВОЕ ОБЕСПЕЧЕНИЕ</a:t>
            </a:r>
          </a:p>
          <a:p>
            <a:pPr marL="0" marR="0" lvl="0" indent="0" algn="ctr" defTabSz="8816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МОБИЛИЗАЦИОННОГО ЛЮДСКОГО РЕЗЕРВА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70709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224638" y="4767072"/>
            <a:ext cx="4664354" cy="2558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53544" y="4056319"/>
            <a:ext cx="419900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Ежемесячный оклад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за пребывание в резерве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3544" y="3266509"/>
            <a:ext cx="4005986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Выплаты за участие в сборах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и тренировочных занятиях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24638" y="3983115"/>
            <a:ext cx="4652161" cy="32438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24638" y="3244079"/>
            <a:ext cx="4652162" cy="2146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53544" y="2192904"/>
            <a:ext cx="4723255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Оплата проезда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от военного комиссариата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к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месту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военных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сборов и обратно</a:t>
            </a:r>
          </a:p>
        </p:txBody>
      </p:sp>
      <p:sp>
        <p:nvSpPr>
          <p:cNvPr id="13" name="Полилиния 12"/>
          <p:cNvSpPr/>
          <p:nvPr/>
        </p:nvSpPr>
        <p:spPr>
          <a:xfrm rot="21433008">
            <a:off x="-58108" y="1615704"/>
            <a:ext cx="6577298" cy="7729604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0417" y="7725373"/>
            <a:ext cx="5229512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сержанту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Levenim MT" pitchFamily="2" charset="-79"/>
              </a:rPr>
              <a:t> </a:t>
            </a:r>
            <a:r>
              <a:rPr kumimoji="0" 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Levenim MT" pitchFamily="2" charset="-79"/>
              </a:rPr>
              <a:t>до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Levenim MT" pitchFamily="2" charset="-79"/>
              </a:rPr>
              <a:t>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134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тыс.руб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.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3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 116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3 835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в месяц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84422" y="8694290"/>
            <a:ext cx="468296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с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олдату 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до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115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тыс.руб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.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2 397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3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276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руб. в месяц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endParaRPr kumimoji="0" lang="ru-RU" sz="2800" b="0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50057" y="6179356"/>
            <a:ext cx="2136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ЕЖЕГОДНО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224638" y="2192904"/>
            <a:ext cx="4652161" cy="327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93293" y="4882900"/>
            <a:ext cx="447527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Единоразовая выплата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за подписание нового  контракта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: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-2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на 5 лет </a:t>
            </a:r>
            <a:r>
              <a:rPr kumimoji="0" lang="ru-RU" sz="2400" b="1" i="1" u="none" strike="noStrike" kern="0" cap="none" spc="-2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– 1,5 месячный оклад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на 3 года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– месячный оклад 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88745" y="1267968"/>
            <a:ext cx="1" cy="8373436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88745" y="9625406"/>
            <a:ext cx="6630230" cy="15998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 flipH="1">
            <a:off x="88745" y="1149576"/>
            <a:ext cx="4520657" cy="1144143"/>
          </a:xfrm>
          <a:prstGeom prst="roundRect">
            <a:avLst>
              <a:gd name="adj" fmla="val 17900"/>
            </a:avLst>
          </a:prstGeom>
        </p:spPr>
        <p:txBody>
          <a:bodyPr wrap="square">
            <a:spAutoFit/>
          </a:bodyPr>
          <a:lstStyle/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Районный коэффициент</a:t>
            </a:r>
          </a:p>
          <a:p>
            <a:pPr marL="0" marR="0" lvl="0" indent="0" algn="l" defTabSz="68485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(в регионах с неблагоприятным климатом)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049205" y="6764131"/>
            <a:ext cx="4738191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офицеру</a:t>
            </a:r>
            <a:r>
              <a:rPr kumimoji="0" 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до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221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тыс.руб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.</a:t>
            </a: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4 874 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Calibri"/>
                <a:cs typeface="Times New Roman" pitchFamily="18" charset="0"/>
              </a:rPr>
              <a:t>6 312 руб. в месяц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Calibri"/>
              <a:cs typeface="Times New Roman" pitchFamily="18" charset="0"/>
            </a:endParaRPr>
          </a:p>
          <a:p>
            <a:pPr marL="0" marR="0" lvl="0" indent="0" algn="ctr" defTabSz="80565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Levenim MT" pitchFamily="2" charset="-79"/>
              </a:rPr>
              <a:t> </a:t>
            </a:r>
            <a:endParaRPr kumimoji="0" lang="ru-RU" sz="2800" b="0" i="1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itchFamily="34" charset="0"/>
              <a:ea typeface="+mn-ea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03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1497</Words>
  <Application>Microsoft Office PowerPoint</Application>
  <PresentationFormat>Лист A4 (210x297 мм)</PresentationFormat>
  <Paragraphs>378</Paragraphs>
  <Slides>14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9_Тема Office</vt:lpstr>
      <vt:lpstr>28_Тема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Лисица Алексей Александрович</dc:creator>
  <cp:lastModifiedBy>222</cp:lastModifiedBy>
  <cp:revision>28</cp:revision>
  <cp:lastPrinted>2024-04-16T12:01:08Z</cp:lastPrinted>
  <dcterms:created xsi:type="dcterms:W3CDTF">2024-03-06T13:09:17Z</dcterms:created>
  <dcterms:modified xsi:type="dcterms:W3CDTF">2024-05-17T09:19:54Z</dcterms:modified>
</cp:coreProperties>
</file>